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60"/>
  </p:notesMasterIdLst>
  <p:handoutMasterIdLst>
    <p:handoutMasterId r:id="rId61"/>
  </p:handoutMasterIdLst>
  <p:sldIdLst>
    <p:sldId id="256" r:id="rId5"/>
    <p:sldId id="309" r:id="rId6"/>
    <p:sldId id="321" r:id="rId7"/>
    <p:sldId id="322" r:id="rId8"/>
    <p:sldId id="341" r:id="rId9"/>
    <p:sldId id="345" r:id="rId10"/>
    <p:sldId id="346" r:id="rId11"/>
    <p:sldId id="347" r:id="rId12"/>
    <p:sldId id="348" r:id="rId13"/>
    <p:sldId id="358" r:id="rId14"/>
    <p:sldId id="353" r:id="rId15"/>
    <p:sldId id="354" r:id="rId16"/>
    <p:sldId id="355" r:id="rId17"/>
    <p:sldId id="356" r:id="rId18"/>
    <p:sldId id="352" r:id="rId19"/>
    <p:sldId id="350" r:id="rId20"/>
    <p:sldId id="271" r:id="rId21"/>
    <p:sldId id="351" r:id="rId22"/>
    <p:sldId id="272" r:id="rId23"/>
    <p:sldId id="273" r:id="rId24"/>
    <p:sldId id="320" r:id="rId25"/>
    <p:sldId id="342" r:id="rId26"/>
    <p:sldId id="267" r:id="rId27"/>
    <p:sldId id="344" r:id="rId28"/>
    <p:sldId id="343" r:id="rId29"/>
    <p:sldId id="359" r:id="rId30"/>
    <p:sldId id="360" r:id="rId31"/>
    <p:sldId id="274" r:id="rId32"/>
    <p:sldId id="275" r:id="rId33"/>
    <p:sldId id="276" r:id="rId34"/>
    <p:sldId id="277" r:id="rId35"/>
    <p:sldId id="278" r:id="rId36"/>
    <p:sldId id="279" r:id="rId37"/>
    <p:sldId id="391" r:id="rId38"/>
    <p:sldId id="363" r:id="rId39"/>
    <p:sldId id="388" r:id="rId40"/>
    <p:sldId id="389" r:id="rId41"/>
    <p:sldId id="390" r:id="rId42"/>
    <p:sldId id="364" r:id="rId43"/>
    <p:sldId id="365" r:id="rId44"/>
    <p:sldId id="366" r:id="rId45"/>
    <p:sldId id="367" r:id="rId46"/>
    <p:sldId id="387" r:id="rId47"/>
    <p:sldId id="386" r:id="rId48"/>
    <p:sldId id="392" r:id="rId49"/>
    <p:sldId id="385" r:id="rId50"/>
    <p:sldId id="384" r:id="rId51"/>
    <p:sldId id="368" r:id="rId52"/>
    <p:sldId id="376" r:id="rId53"/>
    <p:sldId id="382" r:id="rId54"/>
    <p:sldId id="377" r:id="rId55"/>
    <p:sldId id="379" r:id="rId56"/>
    <p:sldId id="380" r:id="rId57"/>
    <p:sldId id="381" r:id="rId58"/>
    <p:sldId id="32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KARTIKEY  GARG" initials="KG" lastIdx="1" clrIdx="2">
    <p:extLst>
      <p:ext uri="{19B8F6BF-5375-455C-9EA6-DF929625EA0E}">
        <p15:presenceInfo xmlns:p15="http://schemas.microsoft.com/office/powerpoint/2012/main" userId="S::1000011282@dit.edu.in::ab790101-a326-43fb-b923-b62e062270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7339E-7526-656D-312B-0EA049A5686B}" v="73" dt="2021-04-16T10:43:58.929"/>
    <p1510:client id="{398BA01C-93AE-961D-21D2-40DB85EF6535}" v="70" dt="2021-04-16T10:40:09.689"/>
    <p1510:client id="{3DDB5952-BB9E-E4F7-84BD-6464CB2FD0EC}" v="4" dt="2021-04-17T08:18:45.772"/>
    <p1510:client id="{523B4C8B-166E-88B3-5433-7380553FE9F2}" v="109" dt="2021-04-17T08:42:14.477"/>
    <p1510:client id="{5941D90E-CD7D-35F8-E395-9391F422D828}" v="455" dt="2021-04-16T18:54:04.743"/>
    <p1510:client id="{6494FB5C-EDBB-93B8-2361-120F85338A51}" v="133" dt="2021-04-17T08:47:42.340"/>
    <p1510:client id="{674E234F-1FD8-4A44-B13F-08CE9DF928B7}" v="1" dt="2021-04-16T19:11:09.221"/>
    <p1510:client id="{6B3D863B-AAC3-ABF8-E40A-191BAF6E45BF}" v="78" dt="2021-04-16T13:15:55.935"/>
    <p1510:client id="{6C4C3C95-66E0-C11E-82A3-1137C438E443}" v="11" dt="2021-04-16T12:44:36.760"/>
    <p1510:client id="{87C23086-7AC1-A22B-779F-E813EEA37C34}" v="231" dt="2021-04-16T19:14:19.402"/>
    <p1510:client id="{8AFAC8A2-C81E-7AF1-A402-B64751929ABB}" v="114" dt="2021-04-16T19:28:24.722"/>
    <p1510:client id="{95D34042-F27D-7006-A8BA-DD11891A3265}" v="69" dt="2021-04-16T19:06:07.995"/>
    <p1510:client id="{B158DEB0-3C47-5EA2-B79E-F008134689A7}" v="9" dt="2021-04-17T07:43:06.241"/>
    <p1510:client id="{D372F192-6086-B279-FA47-6A29C2A99D3E}" v="1" dt="2021-04-17T03:09:42.0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3d3" qsCatId="3D" csTypeId="urn:microsoft.com/office/officeart/2005/8/colors/accent1_2" csCatId="accent1" phldr="1"/>
      <dgm:spPr/>
      <dgm:t>
        <a:bodyPr/>
        <a:lstStyle/>
        <a:p>
          <a:endParaRPr lang="en-US"/>
        </a:p>
      </dgm:t>
    </dgm:pt>
    <dgm:pt modelId="{2EE95FC5-CD6B-4A50-9262-DC414E16C3EA}">
      <dgm:prSet custT="1"/>
      <dgm:spPr/>
      <dgm:t>
        <a:bodyPr lIns="288000"/>
        <a:lstStyle/>
        <a:p>
          <a:r>
            <a:rPr lang="en-US" sz="2000">
              <a:latin typeface="Times New Roman" panose="02020603050405020304" pitchFamily="18" charset="0"/>
              <a:cs typeface="Times New Roman" panose="02020603050405020304" pitchFamily="18" charset="0"/>
            </a:rPr>
            <a:t>Know the Reason</a:t>
          </a:r>
        </a:p>
        <a:p>
          <a:r>
            <a:rPr lang="en-US" sz="1600">
              <a:latin typeface="Times New Roman" panose="02020603050405020304" pitchFamily="18" charset="0"/>
              <a:cs typeface="Times New Roman" panose="02020603050405020304" pitchFamily="18" charset="0"/>
            </a:rPr>
            <a:t>To specify the flashing side of project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r>
            <a:rPr lang="en-US"/>
            <a:t>1</a:t>
          </a:r>
        </a:p>
      </dgm:t>
    </dgm:pt>
    <dgm:pt modelId="{F05611F0-8256-4954-B6CB-ED6B4F2DD397}">
      <dgm:prSet custT="1"/>
      <dgm:spPr/>
      <dgm:t>
        <a:bodyPr lIns="288000"/>
        <a:lstStyle/>
        <a:p>
          <a:r>
            <a:rPr lang="en-US" sz="2000">
              <a:latin typeface="Times New Roman" panose="02020603050405020304" pitchFamily="18" charset="0"/>
              <a:cs typeface="Times New Roman" panose="02020603050405020304" pitchFamily="18" charset="0"/>
            </a:rPr>
            <a:t>Collecting</a:t>
          </a:r>
        </a:p>
        <a:p>
          <a:r>
            <a:rPr lang="en-US" sz="1200">
              <a:latin typeface="Times New Roman" panose="02020603050405020304" pitchFamily="18" charset="0"/>
              <a:cs typeface="Times New Roman" panose="02020603050405020304" pitchFamily="18" charset="0"/>
            </a:rPr>
            <a:t>The 1</a:t>
          </a:r>
          <a:r>
            <a:rPr lang="en-US" sz="1200" baseline="30000">
              <a:latin typeface="Times New Roman" panose="02020603050405020304" pitchFamily="18" charset="0"/>
              <a:cs typeface="Times New Roman" panose="02020603050405020304" pitchFamily="18" charset="0"/>
            </a:rPr>
            <a:t>st</a:t>
          </a:r>
          <a:r>
            <a:rPr lang="en-US" sz="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a:latin typeface="Times New Roman" panose="02020603050405020304" pitchFamily="18" charset="0"/>
              <a:cs typeface="Times New Roman" panose="02020603050405020304" pitchFamily="18" charset="0"/>
            </a:rPr>
            <a:t>.</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r>
            <a:rPr lang="en-US"/>
            <a:t>2</a:t>
          </a:r>
        </a:p>
      </dgm:t>
    </dgm:pt>
    <dgm:pt modelId="{22625139-F93A-4F3F-A7AA-4923A01AEDF3}">
      <dgm:prSet custT="1"/>
      <dgm:spPr/>
      <dgm:t>
        <a:bodyPr lIns="288000"/>
        <a:lstStyle/>
        <a:p>
          <a:r>
            <a:rPr lang="en-US" sz="2000">
              <a:latin typeface="Times New Roman" panose="02020603050405020304" pitchFamily="18" charset="0"/>
              <a:cs typeface="Times New Roman" panose="02020603050405020304" pitchFamily="18" charset="0"/>
            </a:rPr>
            <a:t>Understanding</a:t>
          </a:r>
        </a:p>
        <a:p>
          <a:r>
            <a:rPr lang="en-US" sz="1400">
              <a:latin typeface="Times New Roman" panose="02020603050405020304" pitchFamily="18" charset="0"/>
              <a:cs typeface="Times New Roman" panose="02020603050405020304" pitchFamily="18" charset="0"/>
            </a:rPr>
            <a:t>Now to visualize this data. And understanding the flow of diseases in human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r>
            <a:rPr lang="en-US"/>
            <a:t>3</a:t>
          </a:r>
        </a:p>
      </dgm:t>
    </dgm:pt>
    <dgm:pt modelId="{140952D0-0E1D-4F48-9F16-53581487CFA0}">
      <dgm:prSet custT="1"/>
      <dgm:spPr/>
      <dgm:t>
        <a:bodyPr lIns="288000"/>
        <a:lstStyle/>
        <a:p>
          <a:r>
            <a:rPr lang="en-US" sz="2000">
              <a:latin typeface="Times New Roman" panose="02020603050405020304" pitchFamily="18" charset="0"/>
              <a:cs typeface="Times New Roman" panose="02020603050405020304" pitchFamily="18" charset="0"/>
            </a:rPr>
            <a:t>Prediction</a:t>
          </a:r>
        </a:p>
        <a:p>
          <a:r>
            <a:rPr lang="en-US" sz="1500">
              <a:latin typeface="Times New Roman" panose="02020603050405020304" pitchFamily="18" charset="0"/>
              <a:cs typeface="Times New Roman" panose="02020603050405020304" pitchFamily="18" charset="0"/>
            </a:rPr>
            <a:t>Figuring out how one can get advantage of this with certain constrains.</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r>
            <a:rPr lang="en-US"/>
            <a:t>4</a:t>
          </a:r>
        </a:p>
      </dgm:t>
    </dgm:pt>
    <dgm:pt modelId="{C2F8C7F7-44C4-414A-BCCD-56E91DD0A777}">
      <dgm:prSet custT="1"/>
      <dgm:spPr/>
      <dgm:t>
        <a:bodyPr lIns="288000"/>
        <a:lstStyle/>
        <a:p>
          <a:r>
            <a:rPr lang="en-US" sz="2000">
              <a:latin typeface="Times New Roman" panose="02020603050405020304" pitchFamily="18" charset="0"/>
              <a:cs typeface="Times New Roman" panose="02020603050405020304" pitchFamily="18" charset="0"/>
            </a:rPr>
            <a:t>Deployment</a:t>
          </a:r>
        </a:p>
        <a:p>
          <a:r>
            <a:rPr lang="en-US" sz="1500">
              <a:latin typeface="Times New Roman" panose="02020603050405020304" pitchFamily="18" charset="0"/>
              <a:cs typeface="Times New Roman" panose="02020603050405020304" pitchFamily="18" charset="0"/>
            </a:rPr>
            <a:t>At the end building a platform where it is easy for user and data to communicate easily.</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r>
            <a:rPr lang="en-US"/>
            <a:t>5</a:t>
          </a:r>
        </a:p>
      </dgm:t>
    </dgm:pt>
    <dgm:pt modelId="{C09B749D-9CF7-492C-B341-D9553818451B}" type="pres">
      <dgm:prSet presAssocID="{D0F07F19-1F50-4B42-A7A0-278DF9D25BB1}" presName="Name0" presStyleCnt="0">
        <dgm:presLayoutVars>
          <dgm:animLvl val="lvl"/>
          <dgm:resizeHandles val="exact"/>
        </dgm:presLayoutVars>
      </dgm:prSet>
      <dgm:spPr/>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pt>
  </dgm:ptLst>
  <dgm:cxnLst>
    <dgm:cxn modelId="{A4B80D2D-7E35-421F-8BF9-55B39C33B9BE}" type="presOf" srcId="{A8E2FA08-4DD4-4654-A85D-9A99162D6201}" destId="{82EE2C17-F664-4616-8F76-97637F08E124}" srcOrd="0"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40CAD671-AB1B-4EF2-BD4C-E4C43639C27E}" type="presOf" srcId="{2EE95FC5-CD6B-4A50-9262-DC414E16C3EA}" destId="{5947A689-FC4A-4FDF-BDDD-890A8474DEF9}" srcOrd="0" destOrd="0" presId="urn:microsoft.com/office/officeart/2016/7/layout/BasicLinearProcessNumbered#1"/>
    <dgm:cxn modelId="{14D43B81-F92D-4CD8-9D1E-78CBF092C750}" srcId="{D0F07F19-1F50-4B42-A7A0-278DF9D25BB1}" destId="{C2F8C7F7-44C4-414A-BCCD-56E91DD0A777}" srcOrd="4" destOrd="0" parTransId="{E6C6DF88-9436-40D7-BA84-18FE896A6151}" sibTransId="{4E39967D-43EF-4F15-814A-2F491D900D43}"/>
    <dgm:cxn modelId="{9CDE7D88-716E-4C97-9A52-FF7131643C5F}" type="presOf" srcId="{F05611F0-8256-4954-B6CB-ED6B4F2DD397}" destId="{36EB2DDF-B510-4B3C-AF9A-757E14A78E4D}" srcOrd="1"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40F5D2CB-DECC-41AF-8388-AD6EA6907126}" type="presOf" srcId="{6BD5265A-8333-420D-BDB2-65F10B3EBD76}" destId="{DAC041B6-6570-477A-B4C1-5CB7E0EFE0DC}" srcOrd="0"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40CCC9E3-44E6-462B-900C-44AC8FC352F3}" type="presOf" srcId="{4E39967D-43EF-4F15-814A-2F491D900D43}" destId="{FEC87D35-FF68-4830-9865-7026502B7734}"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D0999FEB-3F13-4B99-8767-7340A2A83933}" type="presOf" srcId="{22625139-F93A-4F3F-A7AA-4923A01AEDF3}" destId="{83253AE2-89B5-4ADC-817A-FEF4E0BC4B49}" srcOrd="0" destOrd="0" presId="urn:microsoft.com/office/officeart/2016/7/layout/BasicLinearProcessNumbered#1"/>
    <dgm:cxn modelId="{E061BDEB-384B-4165-AF47-0D2CE9C70384}" type="presOf" srcId="{C2F8C7F7-44C4-414A-BCCD-56E91DD0A777}" destId="{9CC4D03B-B44B-4A64-A041-4758701F1C59}" srcOrd="1"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27E5EDFC-7359-48F6-8E3F-270CF15B8D2C}" type="presOf" srcId="{140952D0-0E1D-4F48-9F16-53581487CFA0}" destId="{64EF213D-B16C-4AC2-8183-B62F7FC17277}" srcOrd="1"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297F9E-51C5-411D-96C3-B7BAB99ACF1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093BD7DA-364F-4991-BE7A-C58849B0709E}">
      <dgm:prSet phldrT="[Text]"/>
      <dgm:spPr/>
      <dgm:t>
        <a:bodyPr/>
        <a:lstStyle/>
        <a:p>
          <a:r>
            <a:rPr lang="en-IN">
              <a:latin typeface="Times New Roman" panose="02020603050405020304" pitchFamily="18" charset="0"/>
              <a:cs typeface="Times New Roman" panose="02020603050405020304" pitchFamily="18" charset="0"/>
            </a:rPr>
            <a:t>Data Collection</a:t>
          </a:r>
        </a:p>
      </dgm:t>
    </dgm:pt>
    <dgm:pt modelId="{99C4A951-A382-4F86-9EC0-ADB08E0FBD0A}" type="parTrans" cxnId="{FBD353F0-2E5A-460B-89B6-1DC70C4F6207}">
      <dgm:prSet/>
      <dgm:spPr/>
      <dgm:t>
        <a:bodyPr/>
        <a:lstStyle/>
        <a:p>
          <a:endParaRPr lang="en-IN">
            <a:latin typeface="Times New Roman" panose="02020603050405020304" pitchFamily="18" charset="0"/>
            <a:cs typeface="Times New Roman" panose="02020603050405020304" pitchFamily="18" charset="0"/>
          </a:endParaRPr>
        </a:p>
      </dgm:t>
    </dgm:pt>
    <dgm:pt modelId="{C8A1495C-563D-4F08-A65E-451400919C83}" type="sibTrans" cxnId="{FBD353F0-2E5A-460B-89B6-1DC70C4F6207}">
      <dgm:prSet/>
      <dgm:spPr/>
      <dgm:t>
        <a:bodyPr/>
        <a:lstStyle/>
        <a:p>
          <a:endParaRPr lang="en-IN">
            <a:latin typeface="Times New Roman" panose="02020603050405020304" pitchFamily="18" charset="0"/>
            <a:cs typeface="Times New Roman" panose="02020603050405020304" pitchFamily="18" charset="0"/>
          </a:endParaRPr>
        </a:p>
      </dgm:t>
    </dgm:pt>
    <dgm:pt modelId="{CFE43C1F-9B22-496B-A021-1551B37AF5B8}">
      <dgm:prSet phldrT="[Text]"/>
      <dgm:spPr/>
      <dgm:t>
        <a:bodyPr/>
        <a:lstStyle/>
        <a:p>
          <a:r>
            <a:rPr lang="en-IN">
              <a:latin typeface="Times New Roman" panose="02020603050405020304" pitchFamily="18" charset="0"/>
              <a:cs typeface="Times New Roman" panose="02020603050405020304" pitchFamily="18" charset="0"/>
            </a:rPr>
            <a:t>World Data Warehouse</a:t>
          </a:r>
        </a:p>
      </dgm:t>
    </dgm:pt>
    <dgm:pt modelId="{51DC80CC-0E7D-4BE4-B998-99CFCF6A34E7}" type="parTrans" cxnId="{E02A2720-A448-493A-9575-504A4F778373}">
      <dgm:prSet/>
      <dgm:spPr/>
      <dgm:t>
        <a:bodyPr/>
        <a:lstStyle/>
        <a:p>
          <a:endParaRPr lang="en-IN">
            <a:latin typeface="Times New Roman" panose="02020603050405020304" pitchFamily="18" charset="0"/>
            <a:cs typeface="Times New Roman" panose="02020603050405020304" pitchFamily="18" charset="0"/>
          </a:endParaRPr>
        </a:p>
      </dgm:t>
    </dgm:pt>
    <dgm:pt modelId="{ACE901B6-4E70-4453-86F0-F700632B6580}" type="sibTrans" cxnId="{E02A2720-A448-493A-9575-504A4F778373}">
      <dgm:prSet/>
      <dgm:spPr/>
      <dgm:t>
        <a:bodyPr/>
        <a:lstStyle/>
        <a:p>
          <a:endParaRPr lang="en-IN">
            <a:latin typeface="Times New Roman" panose="02020603050405020304" pitchFamily="18" charset="0"/>
            <a:cs typeface="Times New Roman" panose="02020603050405020304" pitchFamily="18" charset="0"/>
          </a:endParaRPr>
        </a:p>
      </dgm:t>
    </dgm:pt>
    <dgm:pt modelId="{941BC500-EB92-4AEE-BAC1-01127C62F48E}">
      <dgm:prSet phldrT="[Text]"/>
      <dgm:spPr/>
      <dgm:t>
        <a:bodyPr/>
        <a:lstStyle/>
        <a:p>
          <a:r>
            <a:rPr lang="en-IN">
              <a:latin typeface="Times New Roman" panose="02020603050405020304" pitchFamily="18" charset="0"/>
              <a:cs typeface="Times New Roman" panose="02020603050405020304" pitchFamily="18" charset="0"/>
            </a:rPr>
            <a:t>Data lookup</a:t>
          </a:r>
        </a:p>
      </dgm:t>
    </dgm:pt>
    <dgm:pt modelId="{45E32C5B-57F1-40DA-8609-8E044A4B5FB3}" type="parTrans" cxnId="{C1B2BFC4-0F97-459A-AC6A-2ACDDE142BB4}">
      <dgm:prSet/>
      <dgm:spPr/>
      <dgm:t>
        <a:bodyPr/>
        <a:lstStyle/>
        <a:p>
          <a:endParaRPr lang="en-IN">
            <a:latin typeface="Times New Roman" panose="02020603050405020304" pitchFamily="18" charset="0"/>
            <a:cs typeface="Times New Roman" panose="02020603050405020304" pitchFamily="18" charset="0"/>
          </a:endParaRPr>
        </a:p>
      </dgm:t>
    </dgm:pt>
    <dgm:pt modelId="{62B7FC80-6C0A-42E8-B950-232A97C7325E}" type="sibTrans" cxnId="{C1B2BFC4-0F97-459A-AC6A-2ACDDE142BB4}">
      <dgm:prSet/>
      <dgm:spPr/>
      <dgm:t>
        <a:bodyPr/>
        <a:lstStyle/>
        <a:p>
          <a:endParaRPr lang="en-IN">
            <a:latin typeface="Times New Roman" panose="02020603050405020304" pitchFamily="18" charset="0"/>
            <a:cs typeface="Times New Roman" panose="02020603050405020304" pitchFamily="18" charset="0"/>
          </a:endParaRPr>
        </a:p>
      </dgm:t>
    </dgm:pt>
    <dgm:pt modelId="{585776B9-98E5-4DC3-85CF-9CDA9CAC799C}">
      <dgm:prSet phldrT="[Text]"/>
      <dgm:spPr/>
      <dgm:t>
        <a:bodyPr/>
        <a:lstStyle/>
        <a:p>
          <a:r>
            <a:rPr lang="en-IN">
              <a:latin typeface="Times New Roman" panose="02020603050405020304" pitchFamily="18" charset="0"/>
              <a:cs typeface="Times New Roman" panose="02020603050405020304" pitchFamily="18" charset="0"/>
            </a:rPr>
            <a:t>Data Understanding</a:t>
          </a:r>
        </a:p>
      </dgm:t>
    </dgm:pt>
    <dgm:pt modelId="{94FA53A9-01FA-4EDC-9501-F705855F41D8}" type="parTrans" cxnId="{527723B1-DB6C-4571-BDC4-9DAC84818305}">
      <dgm:prSet/>
      <dgm:spPr/>
      <dgm:t>
        <a:bodyPr/>
        <a:lstStyle/>
        <a:p>
          <a:endParaRPr lang="en-IN">
            <a:latin typeface="Times New Roman" panose="02020603050405020304" pitchFamily="18" charset="0"/>
            <a:cs typeface="Times New Roman" panose="02020603050405020304" pitchFamily="18" charset="0"/>
          </a:endParaRPr>
        </a:p>
      </dgm:t>
    </dgm:pt>
    <dgm:pt modelId="{3EE140CC-F5F9-4C05-8FD1-BD9F1E6DA183}" type="sibTrans" cxnId="{527723B1-DB6C-4571-BDC4-9DAC84818305}">
      <dgm:prSet/>
      <dgm:spPr/>
      <dgm:t>
        <a:bodyPr/>
        <a:lstStyle/>
        <a:p>
          <a:endParaRPr lang="en-IN">
            <a:latin typeface="Times New Roman" panose="02020603050405020304" pitchFamily="18" charset="0"/>
            <a:cs typeface="Times New Roman" panose="02020603050405020304" pitchFamily="18" charset="0"/>
          </a:endParaRPr>
        </a:p>
      </dgm:t>
    </dgm:pt>
    <dgm:pt modelId="{CAA4A8FF-2353-4B46-A708-E505E45363D0}">
      <dgm:prSet phldrT="[Text]"/>
      <dgm:spPr/>
      <dgm:t>
        <a:bodyPr/>
        <a:lstStyle/>
        <a:p>
          <a:r>
            <a:rPr lang="en-IN">
              <a:latin typeface="Times New Roman" panose="02020603050405020304" pitchFamily="18" charset="0"/>
              <a:cs typeface="Times New Roman" panose="02020603050405020304" pitchFamily="18" charset="0"/>
            </a:rPr>
            <a:t>Refining</a:t>
          </a:r>
        </a:p>
      </dgm:t>
    </dgm:pt>
    <dgm:pt modelId="{42F9810B-90F1-4FED-9792-D4F957FB3E92}" type="parTrans" cxnId="{063DCB32-98CF-41E8-9BBF-E5F1A77E7DF3}">
      <dgm:prSet/>
      <dgm:spPr/>
      <dgm:t>
        <a:bodyPr/>
        <a:lstStyle/>
        <a:p>
          <a:endParaRPr lang="en-IN">
            <a:latin typeface="Times New Roman" panose="02020603050405020304" pitchFamily="18" charset="0"/>
            <a:cs typeface="Times New Roman" panose="02020603050405020304" pitchFamily="18" charset="0"/>
          </a:endParaRPr>
        </a:p>
      </dgm:t>
    </dgm:pt>
    <dgm:pt modelId="{780EB7A0-B6E0-4465-A157-1026E4DB5EA2}" type="sibTrans" cxnId="{063DCB32-98CF-41E8-9BBF-E5F1A77E7DF3}">
      <dgm:prSet/>
      <dgm:spPr/>
      <dgm:t>
        <a:bodyPr/>
        <a:lstStyle/>
        <a:p>
          <a:endParaRPr lang="en-IN">
            <a:latin typeface="Times New Roman" panose="02020603050405020304" pitchFamily="18" charset="0"/>
            <a:cs typeface="Times New Roman" panose="02020603050405020304" pitchFamily="18" charset="0"/>
          </a:endParaRPr>
        </a:p>
      </dgm:t>
    </dgm:pt>
    <dgm:pt modelId="{E18CC5DE-2A3C-4DB7-A6EC-0725DDFDF029}">
      <dgm:prSet phldrT="[Text]"/>
      <dgm:spPr/>
      <dgm:t>
        <a:bodyPr/>
        <a:lstStyle/>
        <a:p>
          <a:r>
            <a:rPr lang="en-IN">
              <a:latin typeface="Times New Roman" panose="02020603050405020304" pitchFamily="18" charset="0"/>
              <a:cs typeface="Times New Roman" panose="02020603050405020304" pitchFamily="18" charset="0"/>
            </a:rPr>
            <a:t>Visualization</a:t>
          </a:r>
        </a:p>
      </dgm:t>
    </dgm:pt>
    <dgm:pt modelId="{37C32E71-3042-4D58-A2A3-C347A476347A}" type="parTrans" cxnId="{9EB15251-88D5-472E-962B-D1CAAE59451A}">
      <dgm:prSet/>
      <dgm:spPr/>
      <dgm:t>
        <a:bodyPr/>
        <a:lstStyle/>
        <a:p>
          <a:endParaRPr lang="en-IN">
            <a:latin typeface="Times New Roman" panose="02020603050405020304" pitchFamily="18" charset="0"/>
            <a:cs typeface="Times New Roman" panose="02020603050405020304" pitchFamily="18" charset="0"/>
          </a:endParaRPr>
        </a:p>
      </dgm:t>
    </dgm:pt>
    <dgm:pt modelId="{4521E429-1DFC-4E39-8D07-42B301AE4AB4}" type="sibTrans" cxnId="{9EB15251-88D5-472E-962B-D1CAAE59451A}">
      <dgm:prSet/>
      <dgm:spPr/>
      <dgm:t>
        <a:bodyPr/>
        <a:lstStyle/>
        <a:p>
          <a:endParaRPr lang="en-IN">
            <a:latin typeface="Times New Roman" panose="02020603050405020304" pitchFamily="18" charset="0"/>
            <a:cs typeface="Times New Roman" panose="02020603050405020304" pitchFamily="18" charset="0"/>
          </a:endParaRPr>
        </a:p>
      </dgm:t>
    </dgm:pt>
    <dgm:pt modelId="{BA5F0C24-B77B-4B4B-8369-9CB621D77E03}">
      <dgm:prSet phldrT="[Text]"/>
      <dgm:spPr/>
      <dgm:t>
        <a:bodyPr/>
        <a:lstStyle/>
        <a:p>
          <a:r>
            <a:rPr lang="en-IN">
              <a:latin typeface="Times New Roman" panose="02020603050405020304" pitchFamily="18" charset="0"/>
              <a:cs typeface="Times New Roman" panose="02020603050405020304" pitchFamily="18" charset="0"/>
            </a:rPr>
            <a:t>Data Prediction</a:t>
          </a:r>
        </a:p>
      </dgm:t>
    </dgm:pt>
    <dgm:pt modelId="{58E46076-1608-4C0C-96E9-773B635B04FD}" type="parTrans" cxnId="{912E7076-BAE0-4880-9E7E-6BD4DFF5A78E}">
      <dgm:prSet/>
      <dgm:spPr/>
      <dgm:t>
        <a:bodyPr/>
        <a:lstStyle/>
        <a:p>
          <a:endParaRPr lang="en-IN">
            <a:latin typeface="Times New Roman" panose="02020603050405020304" pitchFamily="18" charset="0"/>
            <a:cs typeface="Times New Roman" panose="02020603050405020304" pitchFamily="18" charset="0"/>
          </a:endParaRPr>
        </a:p>
      </dgm:t>
    </dgm:pt>
    <dgm:pt modelId="{920C8381-7927-46E2-8580-D55FBE4EBDF7}" type="sibTrans" cxnId="{912E7076-BAE0-4880-9E7E-6BD4DFF5A78E}">
      <dgm:prSet/>
      <dgm:spPr/>
      <dgm:t>
        <a:bodyPr/>
        <a:lstStyle/>
        <a:p>
          <a:endParaRPr lang="en-IN">
            <a:latin typeface="Times New Roman" panose="02020603050405020304" pitchFamily="18" charset="0"/>
            <a:cs typeface="Times New Roman" panose="02020603050405020304" pitchFamily="18" charset="0"/>
          </a:endParaRPr>
        </a:p>
      </dgm:t>
    </dgm:pt>
    <dgm:pt modelId="{DFB500FD-8819-4108-861E-8EE671CE8CDB}">
      <dgm:prSet phldrT="[Text]"/>
      <dgm:spPr/>
      <dgm:t>
        <a:bodyPr/>
        <a:lstStyle/>
        <a:p>
          <a:r>
            <a:rPr lang="en-IN">
              <a:latin typeface="Times New Roman" panose="02020603050405020304" pitchFamily="18" charset="0"/>
              <a:cs typeface="Times New Roman" panose="02020603050405020304" pitchFamily="18" charset="0"/>
            </a:rPr>
            <a:t>Understanding</a:t>
          </a:r>
        </a:p>
      </dgm:t>
    </dgm:pt>
    <dgm:pt modelId="{40DBACDA-2B59-4FAC-9919-04F9B2828947}" type="parTrans" cxnId="{9D878ACA-4E33-4A79-A009-21E2C540FDDA}">
      <dgm:prSet/>
      <dgm:spPr/>
      <dgm:t>
        <a:bodyPr/>
        <a:lstStyle/>
        <a:p>
          <a:endParaRPr lang="en-IN">
            <a:latin typeface="Times New Roman" panose="02020603050405020304" pitchFamily="18" charset="0"/>
            <a:cs typeface="Times New Roman" panose="02020603050405020304" pitchFamily="18" charset="0"/>
          </a:endParaRPr>
        </a:p>
      </dgm:t>
    </dgm:pt>
    <dgm:pt modelId="{82B88275-5D86-4282-A3F3-82E725FCC3B5}" type="sibTrans" cxnId="{9D878ACA-4E33-4A79-A009-21E2C540FDDA}">
      <dgm:prSet/>
      <dgm:spPr/>
      <dgm:t>
        <a:bodyPr/>
        <a:lstStyle/>
        <a:p>
          <a:endParaRPr lang="en-IN">
            <a:latin typeface="Times New Roman" panose="02020603050405020304" pitchFamily="18" charset="0"/>
            <a:cs typeface="Times New Roman" panose="02020603050405020304" pitchFamily="18" charset="0"/>
          </a:endParaRPr>
        </a:p>
      </dgm:t>
    </dgm:pt>
    <dgm:pt modelId="{41BD46E4-0DE9-41D4-8EFE-8DD9F5D2E9A8}">
      <dgm:prSet phldrT="[Text]"/>
      <dgm:spPr/>
      <dgm:t>
        <a:bodyPr/>
        <a:lstStyle/>
        <a:p>
          <a:r>
            <a:rPr lang="en-IN">
              <a:latin typeface="Times New Roman" panose="02020603050405020304" pitchFamily="18" charset="0"/>
              <a:cs typeface="Times New Roman" panose="02020603050405020304" pitchFamily="18" charset="0"/>
            </a:rPr>
            <a:t>Learning Algos</a:t>
          </a:r>
        </a:p>
      </dgm:t>
    </dgm:pt>
    <dgm:pt modelId="{63660958-2531-4B90-83C0-D87E92DDE6BB}" type="parTrans" cxnId="{51348CFD-8009-471A-9BAC-1A013E8CFFCD}">
      <dgm:prSet/>
      <dgm:spPr/>
      <dgm:t>
        <a:bodyPr/>
        <a:lstStyle/>
        <a:p>
          <a:endParaRPr lang="en-IN">
            <a:latin typeface="Times New Roman" panose="02020603050405020304" pitchFamily="18" charset="0"/>
            <a:cs typeface="Times New Roman" panose="02020603050405020304" pitchFamily="18" charset="0"/>
          </a:endParaRPr>
        </a:p>
      </dgm:t>
    </dgm:pt>
    <dgm:pt modelId="{D77547FD-2A69-47ED-9BEC-CCA5F5E70F5E}" type="sibTrans" cxnId="{51348CFD-8009-471A-9BAC-1A013E8CFFCD}">
      <dgm:prSet/>
      <dgm:spPr/>
      <dgm:t>
        <a:bodyPr/>
        <a:lstStyle/>
        <a:p>
          <a:endParaRPr lang="en-IN">
            <a:latin typeface="Times New Roman" panose="02020603050405020304" pitchFamily="18" charset="0"/>
            <a:cs typeface="Times New Roman" panose="02020603050405020304" pitchFamily="18" charset="0"/>
          </a:endParaRPr>
        </a:p>
      </dgm:t>
    </dgm:pt>
    <dgm:pt modelId="{D9970120-A723-4A69-B730-7EDC03096E34}" type="pres">
      <dgm:prSet presAssocID="{32297F9E-51C5-411D-96C3-B7BAB99ACF10}" presName="linearFlow" presStyleCnt="0">
        <dgm:presLayoutVars>
          <dgm:dir/>
          <dgm:animLvl val="lvl"/>
          <dgm:resizeHandles val="exact"/>
        </dgm:presLayoutVars>
      </dgm:prSet>
      <dgm:spPr/>
    </dgm:pt>
    <dgm:pt modelId="{A6CFF120-E0BE-4BA8-A984-ED3B28263FF7}" type="pres">
      <dgm:prSet presAssocID="{093BD7DA-364F-4991-BE7A-C58849B0709E}" presName="composite" presStyleCnt="0"/>
      <dgm:spPr/>
    </dgm:pt>
    <dgm:pt modelId="{491C7CA9-7218-445E-BF71-5F83B0D36C76}" type="pres">
      <dgm:prSet presAssocID="{093BD7DA-364F-4991-BE7A-C58849B0709E}" presName="parentText" presStyleLbl="alignNode1" presStyleIdx="0" presStyleCnt="3">
        <dgm:presLayoutVars>
          <dgm:chMax val="1"/>
          <dgm:bulletEnabled val="1"/>
        </dgm:presLayoutVars>
      </dgm:prSet>
      <dgm:spPr/>
    </dgm:pt>
    <dgm:pt modelId="{D45604B4-994A-4B57-9C5E-63A55A49F1E1}" type="pres">
      <dgm:prSet presAssocID="{093BD7DA-364F-4991-BE7A-C58849B0709E}" presName="descendantText" presStyleLbl="alignAcc1" presStyleIdx="0" presStyleCnt="3">
        <dgm:presLayoutVars>
          <dgm:bulletEnabled val="1"/>
        </dgm:presLayoutVars>
      </dgm:prSet>
      <dgm:spPr/>
    </dgm:pt>
    <dgm:pt modelId="{A5B1C852-9BE7-49DF-9DDE-F0C69143F597}" type="pres">
      <dgm:prSet presAssocID="{C8A1495C-563D-4F08-A65E-451400919C83}" presName="sp" presStyleCnt="0"/>
      <dgm:spPr/>
    </dgm:pt>
    <dgm:pt modelId="{306C3ED7-4528-49B1-9227-77DE9DCE73BA}" type="pres">
      <dgm:prSet presAssocID="{585776B9-98E5-4DC3-85CF-9CDA9CAC799C}" presName="composite" presStyleCnt="0"/>
      <dgm:spPr/>
    </dgm:pt>
    <dgm:pt modelId="{09C99686-A7EE-4B81-93FD-6EBBB377C13F}" type="pres">
      <dgm:prSet presAssocID="{585776B9-98E5-4DC3-85CF-9CDA9CAC799C}" presName="parentText" presStyleLbl="alignNode1" presStyleIdx="1" presStyleCnt="3">
        <dgm:presLayoutVars>
          <dgm:chMax val="1"/>
          <dgm:bulletEnabled val="1"/>
        </dgm:presLayoutVars>
      </dgm:prSet>
      <dgm:spPr/>
    </dgm:pt>
    <dgm:pt modelId="{86C122BE-3035-455E-A8B3-8FF6BF614895}" type="pres">
      <dgm:prSet presAssocID="{585776B9-98E5-4DC3-85CF-9CDA9CAC799C}" presName="descendantText" presStyleLbl="alignAcc1" presStyleIdx="1" presStyleCnt="3">
        <dgm:presLayoutVars>
          <dgm:bulletEnabled val="1"/>
        </dgm:presLayoutVars>
      </dgm:prSet>
      <dgm:spPr/>
    </dgm:pt>
    <dgm:pt modelId="{315123AC-11A4-43F4-8BD2-F721786EC5E0}" type="pres">
      <dgm:prSet presAssocID="{3EE140CC-F5F9-4C05-8FD1-BD9F1E6DA183}" presName="sp" presStyleCnt="0"/>
      <dgm:spPr/>
    </dgm:pt>
    <dgm:pt modelId="{269F510C-BB76-4D5D-8D89-8C42B8E90F89}" type="pres">
      <dgm:prSet presAssocID="{BA5F0C24-B77B-4B4B-8369-9CB621D77E03}" presName="composite" presStyleCnt="0"/>
      <dgm:spPr/>
    </dgm:pt>
    <dgm:pt modelId="{00A82608-1D59-4769-AEC5-756453E7B034}" type="pres">
      <dgm:prSet presAssocID="{BA5F0C24-B77B-4B4B-8369-9CB621D77E03}" presName="parentText" presStyleLbl="alignNode1" presStyleIdx="2" presStyleCnt="3">
        <dgm:presLayoutVars>
          <dgm:chMax val="1"/>
          <dgm:bulletEnabled val="1"/>
        </dgm:presLayoutVars>
      </dgm:prSet>
      <dgm:spPr/>
    </dgm:pt>
    <dgm:pt modelId="{96093DCD-6704-4166-978B-B8175B5B30F7}" type="pres">
      <dgm:prSet presAssocID="{BA5F0C24-B77B-4B4B-8369-9CB621D77E03}" presName="descendantText" presStyleLbl="alignAcc1" presStyleIdx="2" presStyleCnt="3">
        <dgm:presLayoutVars>
          <dgm:bulletEnabled val="1"/>
        </dgm:presLayoutVars>
      </dgm:prSet>
      <dgm:spPr/>
    </dgm:pt>
  </dgm:ptLst>
  <dgm:cxnLst>
    <dgm:cxn modelId="{B4A15007-34C9-4325-9828-6F4F6BB1212A}" type="presOf" srcId="{BA5F0C24-B77B-4B4B-8369-9CB621D77E03}" destId="{00A82608-1D59-4769-AEC5-756453E7B034}" srcOrd="0" destOrd="0" presId="urn:microsoft.com/office/officeart/2005/8/layout/chevron2"/>
    <dgm:cxn modelId="{40B8FE0E-4A09-45A9-A5F0-E3133A5EBAB0}" type="presOf" srcId="{41BD46E4-0DE9-41D4-8EFE-8DD9F5D2E9A8}" destId="{96093DCD-6704-4166-978B-B8175B5B30F7}" srcOrd="0" destOrd="1" presId="urn:microsoft.com/office/officeart/2005/8/layout/chevron2"/>
    <dgm:cxn modelId="{E02A2720-A448-493A-9575-504A4F778373}" srcId="{093BD7DA-364F-4991-BE7A-C58849B0709E}" destId="{CFE43C1F-9B22-496B-A021-1551B37AF5B8}" srcOrd="0" destOrd="0" parTransId="{51DC80CC-0E7D-4BE4-B998-99CFCF6A34E7}" sibTransId="{ACE901B6-4E70-4453-86F0-F700632B6580}"/>
    <dgm:cxn modelId="{063DCB32-98CF-41E8-9BBF-E5F1A77E7DF3}" srcId="{585776B9-98E5-4DC3-85CF-9CDA9CAC799C}" destId="{CAA4A8FF-2353-4B46-A708-E505E45363D0}" srcOrd="0" destOrd="0" parTransId="{42F9810B-90F1-4FED-9792-D4F957FB3E92}" sibTransId="{780EB7A0-B6E0-4465-A157-1026E4DB5EA2}"/>
    <dgm:cxn modelId="{8769A642-4FBB-417D-89C1-97093415EF24}" type="presOf" srcId="{093BD7DA-364F-4991-BE7A-C58849B0709E}" destId="{491C7CA9-7218-445E-BF71-5F83B0D36C76}" srcOrd="0" destOrd="0" presId="urn:microsoft.com/office/officeart/2005/8/layout/chevron2"/>
    <dgm:cxn modelId="{CB6AB447-FB27-4BAD-9531-7EA630DE4720}" type="presOf" srcId="{E18CC5DE-2A3C-4DB7-A6EC-0725DDFDF029}" destId="{86C122BE-3035-455E-A8B3-8FF6BF614895}" srcOrd="0" destOrd="1" presId="urn:microsoft.com/office/officeart/2005/8/layout/chevron2"/>
    <dgm:cxn modelId="{337F0971-18AE-44BA-9412-B23CC87A2F5F}" type="presOf" srcId="{CAA4A8FF-2353-4B46-A708-E505E45363D0}" destId="{86C122BE-3035-455E-A8B3-8FF6BF614895}" srcOrd="0" destOrd="0" presId="urn:microsoft.com/office/officeart/2005/8/layout/chevron2"/>
    <dgm:cxn modelId="{9EB15251-88D5-472E-962B-D1CAAE59451A}" srcId="{585776B9-98E5-4DC3-85CF-9CDA9CAC799C}" destId="{E18CC5DE-2A3C-4DB7-A6EC-0725DDFDF029}" srcOrd="1" destOrd="0" parTransId="{37C32E71-3042-4D58-A2A3-C347A476347A}" sibTransId="{4521E429-1DFC-4E39-8D07-42B301AE4AB4}"/>
    <dgm:cxn modelId="{912E7076-BAE0-4880-9E7E-6BD4DFF5A78E}" srcId="{32297F9E-51C5-411D-96C3-B7BAB99ACF10}" destId="{BA5F0C24-B77B-4B4B-8369-9CB621D77E03}" srcOrd="2" destOrd="0" parTransId="{58E46076-1608-4C0C-96E9-773B635B04FD}" sibTransId="{920C8381-7927-46E2-8580-D55FBE4EBDF7}"/>
    <dgm:cxn modelId="{CE124681-9096-4F47-ADB8-33FFEA1A6A24}" type="presOf" srcId="{941BC500-EB92-4AEE-BAC1-01127C62F48E}" destId="{D45604B4-994A-4B57-9C5E-63A55A49F1E1}" srcOrd="0" destOrd="1" presId="urn:microsoft.com/office/officeart/2005/8/layout/chevron2"/>
    <dgm:cxn modelId="{DF8DDA8D-F2DC-4365-BA01-FC936E42C069}" type="presOf" srcId="{585776B9-98E5-4DC3-85CF-9CDA9CAC799C}" destId="{09C99686-A7EE-4B81-93FD-6EBBB377C13F}" srcOrd="0" destOrd="0" presId="urn:microsoft.com/office/officeart/2005/8/layout/chevron2"/>
    <dgm:cxn modelId="{527723B1-DB6C-4571-BDC4-9DAC84818305}" srcId="{32297F9E-51C5-411D-96C3-B7BAB99ACF10}" destId="{585776B9-98E5-4DC3-85CF-9CDA9CAC799C}" srcOrd="1" destOrd="0" parTransId="{94FA53A9-01FA-4EDC-9501-F705855F41D8}" sibTransId="{3EE140CC-F5F9-4C05-8FD1-BD9F1E6DA183}"/>
    <dgm:cxn modelId="{C1B2BFC4-0F97-459A-AC6A-2ACDDE142BB4}" srcId="{093BD7DA-364F-4991-BE7A-C58849B0709E}" destId="{941BC500-EB92-4AEE-BAC1-01127C62F48E}" srcOrd="1" destOrd="0" parTransId="{45E32C5B-57F1-40DA-8609-8E044A4B5FB3}" sibTransId="{62B7FC80-6C0A-42E8-B950-232A97C7325E}"/>
    <dgm:cxn modelId="{9D878ACA-4E33-4A79-A009-21E2C540FDDA}" srcId="{BA5F0C24-B77B-4B4B-8369-9CB621D77E03}" destId="{DFB500FD-8819-4108-861E-8EE671CE8CDB}" srcOrd="0" destOrd="0" parTransId="{40DBACDA-2B59-4FAC-9919-04F9B2828947}" sibTransId="{82B88275-5D86-4282-A3F3-82E725FCC3B5}"/>
    <dgm:cxn modelId="{3AF5DBCA-ADA8-4895-834D-CCBE004859D2}" type="presOf" srcId="{CFE43C1F-9B22-496B-A021-1551B37AF5B8}" destId="{D45604B4-994A-4B57-9C5E-63A55A49F1E1}" srcOrd="0" destOrd="0" presId="urn:microsoft.com/office/officeart/2005/8/layout/chevron2"/>
    <dgm:cxn modelId="{A05E18D6-1CAE-41A3-BF5C-C373A3D8CCB7}" type="presOf" srcId="{32297F9E-51C5-411D-96C3-B7BAB99ACF10}" destId="{D9970120-A723-4A69-B730-7EDC03096E34}" srcOrd="0" destOrd="0" presId="urn:microsoft.com/office/officeart/2005/8/layout/chevron2"/>
    <dgm:cxn modelId="{06723FE1-19FB-46B4-9ACF-B709B366D495}" type="presOf" srcId="{DFB500FD-8819-4108-861E-8EE671CE8CDB}" destId="{96093DCD-6704-4166-978B-B8175B5B30F7}" srcOrd="0" destOrd="0" presId="urn:microsoft.com/office/officeart/2005/8/layout/chevron2"/>
    <dgm:cxn modelId="{FBD353F0-2E5A-460B-89B6-1DC70C4F6207}" srcId="{32297F9E-51C5-411D-96C3-B7BAB99ACF10}" destId="{093BD7DA-364F-4991-BE7A-C58849B0709E}" srcOrd="0" destOrd="0" parTransId="{99C4A951-A382-4F86-9EC0-ADB08E0FBD0A}" sibTransId="{C8A1495C-563D-4F08-A65E-451400919C83}"/>
    <dgm:cxn modelId="{51348CFD-8009-471A-9BAC-1A013E8CFFCD}" srcId="{BA5F0C24-B77B-4B4B-8369-9CB621D77E03}" destId="{41BD46E4-0DE9-41D4-8EFE-8DD9F5D2E9A8}" srcOrd="1" destOrd="0" parTransId="{63660958-2531-4B90-83C0-D87E92DDE6BB}" sibTransId="{D77547FD-2A69-47ED-9BEC-CCA5F5E70F5E}"/>
    <dgm:cxn modelId="{17BC840F-B28B-4BED-9CF1-212D4513DF56}" type="presParOf" srcId="{D9970120-A723-4A69-B730-7EDC03096E34}" destId="{A6CFF120-E0BE-4BA8-A984-ED3B28263FF7}" srcOrd="0" destOrd="0" presId="urn:microsoft.com/office/officeart/2005/8/layout/chevron2"/>
    <dgm:cxn modelId="{50955117-6580-40B8-B998-5CC6BC700F89}" type="presParOf" srcId="{A6CFF120-E0BE-4BA8-A984-ED3B28263FF7}" destId="{491C7CA9-7218-445E-BF71-5F83B0D36C76}" srcOrd="0" destOrd="0" presId="urn:microsoft.com/office/officeart/2005/8/layout/chevron2"/>
    <dgm:cxn modelId="{28FEBD99-866F-40CE-A6CC-787B877EC429}" type="presParOf" srcId="{A6CFF120-E0BE-4BA8-A984-ED3B28263FF7}" destId="{D45604B4-994A-4B57-9C5E-63A55A49F1E1}" srcOrd="1" destOrd="0" presId="urn:microsoft.com/office/officeart/2005/8/layout/chevron2"/>
    <dgm:cxn modelId="{9F7784A1-87B7-4387-8989-0D59C6D734F9}" type="presParOf" srcId="{D9970120-A723-4A69-B730-7EDC03096E34}" destId="{A5B1C852-9BE7-49DF-9DDE-F0C69143F597}" srcOrd="1" destOrd="0" presId="urn:microsoft.com/office/officeart/2005/8/layout/chevron2"/>
    <dgm:cxn modelId="{BA8454E2-A98A-4645-B818-BA2AB37C15B0}" type="presParOf" srcId="{D9970120-A723-4A69-B730-7EDC03096E34}" destId="{306C3ED7-4528-49B1-9227-77DE9DCE73BA}" srcOrd="2" destOrd="0" presId="urn:microsoft.com/office/officeart/2005/8/layout/chevron2"/>
    <dgm:cxn modelId="{B5515ED0-A7BB-46FA-A41A-7089883DD66F}" type="presParOf" srcId="{306C3ED7-4528-49B1-9227-77DE9DCE73BA}" destId="{09C99686-A7EE-4B81-93FD-6EBBB377C13F}" srcOrd="0" destOrd="0" presId="urn:microsoft.com/office/officeart/2005/8/layout/chevron2"/>
    <dgm:cxn modelId="{ABFBF2D7-D45B-455F-8335-2AE1327ABFCD}" type="presParOf" srcId="{306C3ED7-4528-49B1-9227-77DE9DCE73BA}" destId="{86C122BE-3035-455E-A8B3-8FF6BF614895}" srcOrd="1" destOrd="0" presId="urn:microsoft.com/office/officeart/2005/8/layout/chevron2"/>
    <dgm:cxn modelId="{7CA7C3E5-DD4C-49B7-807F-59AC72228C5E}" type="presParOf" srcId="{D9970120-A723-4A69-B730-7EDC03096E34}" destId="{315123AC-11A4-43F4-8BD2-F721786EC5E0}" srcOrd="3" destOrd="0" presId="urn:microsoft.com/office/officeart/2005/8/layout/chevron2"/>
    <dgm:cxn modelId="{5FAAC49C-BB9C-4053-BD18-353B42578CCE}" type="presParOf" srcId="{D9970120-A723-4A69-B730-7EDC03096E34}" destId="{269F510C-BB76-4D5D-8D89-8C42B8E90F89}" srcOrd="4" destOrd="0" presId="urn:microsoft.com/office/officeart/2005/8/layout/chevron2"/>
    <dgm:cxn modelId="{ED97C460-CCEB-42A1-B606-76D858737231}" type="presParOf" srcId="{269F510C-BB76-4D5D-8D89-8C42B8E90F89}" destId="{00A82608-1D59-4769-AEC5-756453E7B034}" srcOrd="0" destOrd="0" presId="urn:microsoft.com/office/officeart/2005/8/layout/chevron2"/>
    <dgm:cxn modelId="{20C939ED-4370-4407-8F55-EBF28447C831}" type="presParOf" srcId="{269F510C-BB76-4D5D-8D89-8C42B8E90F89}" destId="{96093DCD-6704-4166-978B-B8175B5B30F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Know the Reason</a:t>
          </a:r>
        </a:p>
        <a:p>
          <a:pPr marL="0" lvl="0" indent="0" algn="l" defTabSz="8890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To specify the flashing side of project</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Collecting</a:t>
          </a:r>
        </a:p>
        <a:p>
          <a:pPr marL="0" lvl="0" indent="0" algn="l" defTabSz="8890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The 1</a:t>
          </a:r>
          <a:r>
            <a:rPr lang="en-US" sz="1200" kern="1200" baseline="30000">
              <a:latin typeface="Times New Roman" panose="02020603050405020304" pitchFamily="18" charset="0"/>
              <a:cs typeface="Times New Roman" panose="02020603050405020304" pitchFamily="18" charset="0"/>
            </a:rPr>
            <a:t>st</a:t>
          </a:r>
          <a:r>
            <a:rPr lang="en-US" sz="1200" kern="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kern="1200">
              <a:latin typeface="Times New Roman" panose="02020603050405020304" pitchFamily="18" charset="0"/>
              <a:cs typeface="Times New Roman" panose="02020603050405020304" pitchFamily="18" charset="0"/>
            </a:rPr>
            <a:t>.</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Understanding</a:t>
          </a:r>
        </a:p>
        <a:p>
          <a:pPr marL="0" lvl="0" indent="0" algn="l" defTabSz="8890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Now to visualize this data. And understanding the flow of diseases in human</a:t>
          </a: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Prediction</a:t>
          </a:r>
        </a:p>
        <a:p>
          <a:pPr marL="0" lvl="0" indent="0" algn="l" defTabSz="88900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Figuring out how one can get advantage of this with certain constrains.</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Deployment</a:t>
          </a:r>
        </a:p>
        <a:p>
          <a:pPr marL="0" lvl="0" indent="0" algn="l" defTabSz="88900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At the end building a platform where it is easy for user and data to communicate easily.</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marL="0" lvl="0" indent="0" algn="ctr" defTabSz="2133600">
            <a:lnSpc>
              <a:spcPct val="90000"/>
            </a:lnSpc>
            <a:spcBef>
              <a:spcPct val="0"/>
            </a:spcBef>
            <a:spcAft>
              <a:spcPct val="35000"/>
            </a:spcAft>
            <a:buNone/>
          </a:pPr>
          <a:r>
            <a:rPr lang="en-US" sz="4800" kern="1200"/>
            <a:t>5</a:t>
          </a:r>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C7CA9-7218-445E-BF71-5F83B0D36C76}">
      <dsp:nvSpPr>
        <dsp:cNvPr id="0" name=""/>
        <dsp:cNvSpPr/>
      </dsp:nvSpPr>
      <dsp:spPr>
        <a:xfrm rot="5400000">
          <a:off x="-269833" y="271265"/>
          <a:ext cx="1798890" cy="1259223"/>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Data Collection</a:t>
          </a:r>
        </a:p>
      </dsp:txBody>
      <dsp:txXfrm rot="-5400000">
        <a:off x="1" y="631044"/>
        <a:ext cx="1259223" cy="539667"/>
      </dsp:txXfrm>
    </dsp:sp>
    <dsp:sp modelId="{D45604B4-994A-4B57-9C5E-63A55A49F1E1}">
      <dsp:nvSpPr>
        <dsp:cNvPr id="0" name=""/>
        <dsp:cNvSpPr/>
      </dsp:nvSpPr>
      <dsp:spPr>
        <a:xfrm rot="5400000">
          <a:off x="1741163" y="-480508"/>
          <a:ext cx="1169278" cy="2133159"/>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World Data Warehouse</a:t>
          </a:r>
        </a:p>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Data lookup</a:t>
          </a:r>
        </a:p>
      </dsp:txBody>
      <dsp:txXfrm rot="-5400000">
        <a:off x="1259223" y="58511"/>
        <a:ext cx="2076080" cy="1055120"/>
      </dsp:txXfrm>
    </dsp:sp>
    <dsp:sp modelId="{09C99686-A7EE-4B81-93FD-6EBBB377C13F}">
      <dsp:nvSpPr>
        <dsp:cNvPr id="0" name=""/>
        <dsp:cNvSpPr/>
      </dsp:nvSpPr>
      <dsp:spPr>
        <a:xfrm rot="5400000">
          <a:off x="-269833" y="1833442"/>
          <a:ext cx="1798890" cy="1259223"/>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Data Understanding</a:t>
          </a:r>
        </a:p>
      </dsp:txBody>
      <dsp:txXfrm rot="-5400000">
        <a:off x="1" y="2193221"/>
        <a:ext cx="1259223" cy="539667"/>
      </dsp:txXfrm>
    </dsp:sp>
    <dsp:sp modelId="{86C122BE-3035-455E-A8B3-8FF6BF614895}">
      <dsp:nvSpPr>
        <dsp:cNvPr id="0" name=""/>
        <dsp:cNvSpPr/>
      </dsp:nvSpPr>
      <dsp:spPr>
        <a:xfrm rot="5400000">
          <a:off x="1741163" y="1081668"/>
          <a:ext cx="1169278" cy="2133159"/>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Refining</a:t>
          </a:r>
        </a:p>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Visualization</a:t>
          </a:r>
        </a:p>
      </dsp:txBody>
      <dsp:txXfrm rot="-5400000">
        <a:off x="1259223" y="1620688"/>
        <a:ext cx="2076080" cy="1055120"/>
      </dsp:txXfrm>
    </dsp:sp>
    <dsp:sp modelId="{00A82608-1D59-4769-AEC5-756453E7B034}">
      <dsp:nvSpPr>
        <dsp:cNvPr id="0" name=""/>
        <dsp:cNvSpPr/>
      </dsp:nvSpPr>
      <dsp:spPr>
        <a:xfrm rot="5400000">
          <a:off x="-269833" y="3395618"/>
          <a:ext cx="1798890" cy="1259223"/>
        </a:xfrm>
        <a:prstGeom prst="chevron">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Data Prediction</a:t>
          </a:r>
        </a:p>
      </dsp:txBody>
      <dsp:txXfrm rot="-5400000">
        <a:off x="1" y="3755397"/>
        <a:ext cx="1259223" cy="539667"/>
      </dsp:txXfrm>
    </dsp:sp>
    <dsp:sp modelId="{96093DCD-6704-4166-978B-B8175B5B30F7}">
      <dsp:nvSpPr>
        <dsp:cNvPr id="0" name=""/>
        <dsp:cNvSpPr/>
      </dsp:nvSpPr>
      <dsp:spPr>
        <a:xfrm rot="5400000">
          <a:off x="1741163" y="2643844"/>
          <a:ext cx="1169278" cy="2133159"/>
        </a:xfrm>
        <a:prstGeom prst="round2SameRect">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Understanding</a:t>
          </a:r>
        </a:p>
        <a:p>
          <a:pPr marL="228600" lvl="1" indent="-228600" algn="l" defTabSz="889000">
            <a:lnSpc>
              <a:spcPct val="90000"/>
            </a:lnSpc>
            <a:spcBef>
              <a:spcPct val="0"/>
            </a:spcBef>
            <a:spcAft>
              <a:spcPct val="15000"/>
            </a:spcAft>
            <a:buChar char="•"/>
          </a:pPr>
          <a:r>
            <a:rPr lang="en-IN" sz="2000" kern="1200">
              <a:latin typeface="Times New Roman" panose="02020603050405020304" pitchFamily="18" charset="0"/>
              <a:cs typeface="Times New Roman" panose="02020603050405020304" pitchFamily="18" charset="0"/>
            </a:rPr>
            <a:t>Learning Algos</a:t>
          </a:r>
        </a:p>
      </dsp:txBody>
      <dsp:txXfrm rot="-5400000">
        <a:off x="1259223" y="3182864"/>
        <a:ext cx="2076080" cy="105512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a:lstStyle/>
            <a:p>
              <a:r>
                <a:t>1</a:t>
              </a:r>
            </a:p>
          </dgm:t>
        </dgm:pt>
        <dgm:pt modelId="201" type="sibTrans" cxnId="{86ABC99C-FE52-4C54-9A6D-3953E335B0E7}">
          <dgm:prSet phldrT="2"/>
          <dgm:t>
            <a:bodyPr/>
            <a:lstStyle/>
            <a:p>
              <a:r>
                <a:t>2</a:t>
              </a:r>
            </a:p>
          </dgm:t>
        </dgm:pt>
        <dgm:pt modelId="301" type="sibTrans" cxnId="{1BCC6BCE-EC6C-445D-BA79-A177C90174D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4/26/2021</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4/26/2021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a:p>
        </p:txBody>
      </p:sp>
    </p:spTree>
    <p:extLst>
      <p:ext uri="{BB962C8B-B14F-4D97-AF65-F5344CB8AC3E}">
        <p14:creationId xmlns:p14="http://schemas.microsoft.com/office/powerpoint/2010/main" val="145486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a:p>
        </p:txBody>
      </p:sp>
    </p:spTree>
    <p:extLst>
      <p:ext uri="{BB962C8B-B14F-4D97-AF65-F5344CB8AC3E}">
        <p14:creationId xmlns:p14="http://schemas.microsoft.com/office/powerpoint/2010/main" val="9497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HIV Distribution of Estimated rates representing objects. Number of People living with AIDS was as High as AIDS Related Death. So we can conclude that People Suffering from AIDS Has a very high Chance of not Surviving.</a:t>
            </a:r>
          </a:p>
        </p:txBody>
      </p:sp>
      <p:sp>
        <p:nvSpPr>
          <p:cNvPr id="4" name="Slide Number Placeholder 3"/>
          <p:cNvSpPr>
            <a:spLocks noGrp="1"/>
          </p:cNvSpPr>
          <p:nvPr>
            <p:ph type="sldNum" sz="quarter" idx="5"/>
          </p:nvPr>
        </p:nvSpPr>
        <p:spPr/>
        <p:txBody>
          <a:bodyPr/>
          <a:lstStyle/>
          <a:p>
            <a:fld id="{69D2F9AB-3C90-481E-8C34-4F549BF455D7}" type="slidenum">
              <a:rPr lang="en-US" smtClean="0"/>
              <a:t>21</a:t>
            </a:fld>
            <a:endParaRPr lang="en-US"/>
          </a:p>
        </p:txBody>
      </p:sp>
    </p:spTree>
    <p:extLst>
      <p:ext uri="{BB962C8B-B14F-4D97-AF65-F5344CB8AC3E}">
        <p14:creationId xmlns:p14="http://schemas.microsoft.com/office/powerpoint/2010/main" val="1121368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Representation of count of males to the ratio of female cases suffering from Diarrhoea: they are Nearly Same. But we see that it increases heavily on 2013,2015,2017.</a:t>
            </a:r>
          </a:p>
        </p:txBody>
      </p:sp>
      <p:sp>
        <p:nvSpPr>
          <p:cNvPr id="4" name="Slide Number Placeholder 3"/>
          <p:cNvSpPr>
            <a:spLocks noGrp="1"/>
          </p:cNvSpPr>
          <p:nvPr>
            <p:ph type="sldNum" sz="quarter" idx="5"/>
          </p:nvPr>
        </p:nvSpPr>
        <p:spPr/>
        <p:txBody>
          <a:bodyPr/>
          <a:lstStyle/>
          <a:p>
            <a:fld id="{69D2F9AB-3C90-481E-8C34-4F549BF455D7}" type="slidenum">
              <a:rPr lang="en-US" noProof="0" smtClean="0"/>
              <a:t>22</a:t>
            </a:fld>
            <a:endParaRPr lang="en-US" noProof="0"/>
          </a:p>
        </p:txBody>
      </p:sp>
    </p:spTree>
    <p:extLst>
      <p:ext uri="{BB962C8B-B14F-4D97-AF65-F5344CB8AC3E}">
        <p14:creationId xmlns:p14="http://schemas.microsoft.com/office/powerpoint/2010/main" val="2673486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Comparative representation showing the region’s males suffered from Diarrhoea and Pneumonia. Region like Peru have minimal cases of Male Diarrhoea and vice versa with Male Pneumonia from the year 2009.</a:t>
            </a:r>
          </a:p>
        </p:txBody>
      </p:sp>
      <p:sp>
        <p:nvSpPr>
          <p:cNvPr id="4" name="Slide Number Placeholder 3"/>
          <p:cNvSpPr>
            <a:spLocks noGrp="1"/>
          </p:cNvSpPr>
          <p:nvPr>
            <p:ph type="sldNum" sz="quarter" idx="5"/>
          </p:nvPr>
        </p:nvSpPr>
        <p:spPr/>
        <p:txBody>
          <a:bodyPr/>
          <a:lstStyle/>
          <a:p>
            <a:fld id="{69D2F9AB-3C90-481E-8C34-4F549BF455D7}" type="slidenum">
              <a:rPr lang="en-US" noProof="0" smtClean="0"/>
              <a:t>24</a:t>
            </a:fld>
            <a:endParaRPr lang="en-US" noProof="0"/>
          </a:p>
        </p:txBody>
      </p:sp>
    </p:spTree>
    <p:extLst>
      <p:ext uri="{BB962C8B-B14F-4D97-AF65-F5344CB8AC3E}">
        <p14:creationId xmlns:p14="http://schemas.microsoft.com/office/powerpoint/2010/main" val="341041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9D2F9AB-3C90-481E-8C34-4F549BF455D7}" type="slidenum">
              <a:rPr lang="en-US" noProof="0" smtClean="0"/>
              <a:t>25</a:t>
            </a:fld>
            <a:endParaRPr lang="en-US" noProof="0"/>
          </a:p>
        </p:txBody>
      </p:sp>
    </p:spTree>
    <p:extLst>
      <p:ext uri="{BB962C8B-B14F-4D97-AF65-F5344CB8AC3E}">
        <p14:creationId xmlns:p14="http://schemas.microsoft.com/office/powerpoint/2010/main" val="361398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BF17E436-1F01-4D71-A227-8CDDA85A4411}" type="datetime1">
              <a:rPr lang="en-US" smtClean="0"/>
              <a:t>4/26/2021</a:t>
            </a:fld>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40469EDA-64AB-401F-9D6A-18595D8FB619}" type="datetime1">
              <a:rPr lang="en-US" noProof="0" smtClean="0"/>
              <a:t>4/26/2021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E9E0508-6495-47FD-8945-8DDDD21969AC}" type="datetime1">
              <a:rPr lang="en-US" noProof="0" smtClean="0"/>
              <a:t>4/26/2021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7DA13458-8666-4C11-9900-B7FE276BE06B}" type="datetime1">
              <a:rPr lang="en-US" noProof="0" smtClean="0"/>
              <a:t>4/26/2021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0494A7A7-11BA-4AB0-BDC2-14B45089FDF3}" type="datetime1">
              <a:rPr lang="en-US" noProof="0" smtClean="0"/>
              <a:t>4/26/2021</a:t>
            </a:fld>
            <a:endParaRPr lang="en-US" noProof="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05A5C7C0-716A-4BE5-B0AA-E18732333889}" type="datetime1">
              <a:rPr lang="en-US" smtClean="0"/>
              <a:t>4/26/2021</a:t>
            </a:fld>
            <a:endParaRPr lang="en-US"/>
          </a:p>
        </p:txBody>
      </p:sp>
      <p:sp>
        <p:nvSpPr>
          <p:cNvPr id="6" name="Footer Placeholder 5"/>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D8389E0E-A631-4784-AD31-C46EAC9590B6}" type="datetime1">
              <a:rPr lang="en-US" noProof="0" smtClean="0"/>
              <a:t>4/26/2021</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EEC33CA2-5214-4B03-8A77-5447743A2DA7}" type="datetime1">
              <a:rPr lang="en-US" smtClean="0"/>
              <a:t>4/26/2021</a:t>
            </a:fld>
            <a:endParaRPr lang="en-US"/>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5FB2A-2D68-483F-A9B2-129D5BD8D2C4}" type="datetime1">
              <a:rPr lang="en-US" noProof="0" smtClean="0"/>
              <a:t>4/26/2021</a:t>
            </a:fld>
            <a:endParaRPr lang="en-US" noProof="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noProof="0"/>
              <a:t>Analysis and prediction of effect of virus diseases in human + deployment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81C4CDA7-84CE-4EBB-8250-81279DDF3195}" type="datetime1">
              <a:rPr lang="en-US" smtClean="0"/>
              <a:t>4/26/2021</a:t>
            </a:fld>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3F41E6DC-E454-4990-A1B3-9A54C73757D5}" type="datetime1">
              <a:rPr lang="en-US" noProof="0" smtClean="0"/>
              <a:t>4/26/2021</a:t>
            </a:fld>
            <a:endParaRPr lang="en-US" noProof="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AC9C5589-2635-46A5-8E33-A0CCE366F826}" type="datetime1">
              <a:rPr lang="en-US" noProof="0" smtClean="0"/>
              <a:t>4/26/2021</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D0130621-BAC0-4259-AFA7-E1A881B76594}" type="datetime1">
              <a:rPr lang="en-US" noProof="0" smtClean="0"/>
              <a:t>4/26/2021</a:t>
            </a:fld>
            <a:endParaRPr lang="en-US"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ADC8483A-E8E7-44A5-B3E3-9F618D9C0AED}" type="datetime1">
              <a:rPr lang="en-US" noProof="0" smtClean="0"/>
              <a:t>4/26/2021</a:t>
            </a:fld>
            <a:endParaRPr lang="en-US" noProof="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292E45B3-85FA-4B5F-AD02-F29F6B7C7A22}" type="datetime1">
              <a:rPr lang="en-US" noProof="0" smtClean="0"/>
              <a:t>4/26/2021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4EB80C1C-37C4-4FEB-8666-123AF1478535}" type="datetime1">
              <a:rPr lang="en-US" smtClean="0"/>
              <a:t>4/26/2021</a:t>
            </a:fld>
            <a:endParaRPr lang="en-US"/>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a:t>Analysis and prediction of effect of virus diseases in human + deployment</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pic>
        <p:nvPicPr>
          <p:cNvPr id="4" name="Picture 3" descr="people gathered around blueprints">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125589" y="469792"/>
            <a:ext cx="3531528" cy="4816124"/>
          </a:xfrm>
        </p:spPr>
        <p:txBody>
          <a:bodyPr anchor="ctr">
            <a:normAutofit/>
          </a:bodyPr>
          <a:lstStyle/>
          <a:p>
            <a:r>
              <a:rPr lang="en-US">
                <a:solidFill>
                  <a:srgbClr val="FFFFFF"/>
                </a:solidFill>
                <a:latin typeface="Times New Roman"/>
                <a:cs typeface="Times New Roman"/>
              </a:rPr>
              <a:t>Analysis and Prediction of effect of viral </a:t>
            </a:r>
            <a:br>
              <a:rPr lang="en-US">
                <a:solidFill>
                  <a:srgbClr val="FFFFFF"/>
                </a:solidFill>
                <a:latin typeface="Times New Roman"/>
                <a:cs typeface="Times New Roman"/>
              </a:rPr>
            </a:br>
            <a:r>
              <a:rPr lang="en-US">
                <a:solidFill>
                  <a:srgbClr val="FFFFFF"/>
                </a:solidFill>
                <a:latin typeface="Times New Roman"/>
                <a:cs typeface="Times New Roman"/>
              </a:rPr>
              <a:t>diseases in Human + deployment</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8290345" y="5535034"/>
            <a:ext cx="3202016" cy="649222"/>
          </a:xfrm>
          <a:noFill/>
        </p:spPr>
        <p:txBody>
          <a:bodyPr anchor="ctr">
            <a:normAutofit/>
          </a:bodyPr>
          <a:lstStyle/>
          <a:p>
            <a:r>
              <a:rPr lang="en-US" sz="3200">
                <a:solidFill>
                  <a:schemeClr val="tx2">
                    <a:lumMod val="25000"/>
                    <a:lumOff val="75000"/>
                    <a:alpha val="75000"/>
                  </a:schemeClr>
                </a:solidFill>
                <a:latin typeface="Times New Roman"/>
                <a:cs typeface="Times New Roman"/>
              </a:rPr>
              <a:t>Group 10</a:t>
            </a:r>
            <a:endParaRPr lang="en-US" sz="3200">
              <a:solidFill>
                <a:schemeClr val="tx2">
                  <a:lumMod val="25000"/>
                  <a:lumOff val="75000"/>
                  <a:alpha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E31A19-BFC8-4324-AE13-AEEE3880C757}"/>
              </a:ext>
            </a:extLst>
          </p:cNvPr>
          <p:cNvSpPr>
            <a:spLocks noGrp="1"/>
          </p:cNvSpPr>
          <p:nvPr>
            <p:ph type="sldNum" sz="quarter" idx="12"/>
          </p:nvPr>
        </p:nvSpPr>
        <p:spPr/>
        <p:txBody>
          <a:bodyPr/>
          <a:lstStyle/>
          <a:p>
            <a:fld id="{F603CDE5-C1D8-4EDD-870F-A498BAFA520F}" type="slidenum">
              <a:rPr lang="en-US" noProof="0" smtClean="0"/>
              <a:t>10</a:t>
            </a:fld>
            <a:endParaRPr lang="en-US" noProof="0"/>
          </a:p>
        </p:txBody>
      </p:sp>
      <p:sp>
        <p:nvSpPr>
          <p:cNvPr id="3" name="Footer Placeholder 2">
            <a:extLst>
              <a:ext uri="{FF2B5EF4-FFF2-40B4-BE49-F238E27FC236}">
                <a16:creationId xmlns:a16="http://schemas.microsoft.com/office/drawing/2014/main" id="{2AD4D33B-8228-4232-B734-3BAF8B68811C}"/>
              </a:ext>
            </a:extLst>
          </p:cNvPr>
          <p:cNvSpPr>
            <a:spLocks noGrp="1"/>
          </p:cNvSpPr>
          <p:nvPr>
            <p:ph type="ftr" sz="quarter" idx="11"/>
          </p:nvPr>
        </p:nvSpPr>
        <p:spPr/>
        <p:txBody>
          <a:bodyPr/>
          <a:lstStyle/>
          <a:p>
            <a:pPr algn="l"/>
            <a:r>
              <a:rPr lang="en-US" noProof="0"/>
              <a:t>Analysis and prediction of effect of virus diseases in human + deployment</a:t>
            </a:r>
          </a:p>
        </p:txBody>
      </p:sp>
      <p:sp>
        <p:nvSpPr>
          <p:cNvPr id="6" name="Rectangle 5">
            <a:extLst>
              <a:ext uri="{FF2B5EF4-FFF2-40B4-BE49-F238E27FC236}">
                <a16:creationId xmlns:a16="http://schemas.microsoft.com/office/drawing/2014/main" id="{D0D702C8-E7A2-4FA1-AE3D-2342AF82BFBC}"/>
              </a:ext>
            </a:extLst>
          </p:cNvPr>
          <p:cNvSpPr/>
          <p:nvPr/>
        </p:nvSpPr>
        <p:spPr>
          <a:xfrm>
            <a:off x="448961" y="1942069"/>
            <a:ext cx="11285837" cy="4376350"/>
          </a:xfrm>
          <a:prstGeom prst="rect">
            <a:avLst/>
          </a:prstGeom>
          <a:solidFill>
            <a:srgbClr val="465359"/>
          </a:solidFill>
          <a:ln>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840DFD-F159-4420-BDBE-813C82A76F85}"/>
              </a:ext>
            </a:extLst>
          </p:cNvPr>
          <p:cNvSpPr>
            <a:spLocks noGrp="1"/>
          </p:cNvSpPr>
          <p:nvPr>
            <p:ph type="title"/>
          </p:nvPr>
        </p:nvSpPr>
        <p:spPr>
          <a:xfrm>
            <a:off x="575894" y="2130092"/>
            <a:ext cx="11029616" cy="3294924"/>
          </a:xfrm>
        </p:spPr>
        <p:txBody>
          <a:bodyPr>
            <a:noAutofit/>
          </a:bodyPr>
          <a:lstStyle/>
          <a:p>
            <a:pPr algn="ctr"/>
            <a:r>
              <a:rPr lang="en-US" sz="7200">
                <a:latin typeface="Britannic Bold"/>
                <a:cs typeface="Calibri"/>
              </a:rPr>
              <a:t>Statistical Research and analysis on</a:t>
            </a:r>
            <a:br>
              <a:rPr lang="en-US" sz="7200">
                <a:latin typeface="Britannic Bold"/>
              </a:rPr>
            </a:br>
            <a:r>
              <a:rPr lang="en-US" sz="7200">
                <a:latin typeface="Britannic Bold"/>
                <a:cs typeface="Calibri"/>
              </a:rPr>
              <a:t>covid-19 cases</a:t>
            </a:r>
          </a:p>
        </p:txBody>
      </p:sp>
      <p:sp>
        <p:nvSpPr>
          <p:cNvPr id="7" name="TextBox 6">
            <a:extLst>
              <a:ext uri="{FF2B5EF4-FFF2-40B4-BE49-F238E27FC236}">
                <a16:creationId xmlns:a16="http://schemas.microsoft.com/office/drawing/2014/main" id="{1C3C0D64-24E9-4A37-A21A-68EE96C06FE0}"/>
              </a:ext>
            </a:extLst>
          </p:cNvPr>
          <p:cNvSpPr txBox="1"/>
          <p:nvPr/>
        </p:nvSpPr>
        <p:spPr>
          <a:xfrm>
            <a:off x="533400" y="5846806"/>
            <a:ext cx="68003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rgbClr val="FFFFFF"/>
                </a:solidFill>
              </a:rPr>
              <a:t>BASED ON DATA SOURCED FROM </a:t>
            </a:r>
            <a:r>
              <a:rPr lang="en-US" i="1" cap="all">
                <a:solidFill>
                  <a:srgbClr val="FFFFFF"/>
                </a:solidFill>
              </a:rPr>
              <a:t>KAGGLE</a:t>
            </a:r>
            <a:r>
              <a:rPr lang="en-US">
                <a:solidFill>
                  <a:srgbClr val="FFFFFF"/>
                </a:solidFill>
              </a:rPr>
              <a:t>​</a:t>
            </a:r>
          </a:p>
        </p:txBody>
      </p:sp>
    </p:spTree>
    <p:extLst>
      <p:ext uri="{BB962C8B-B14F-4D97-AF65-F5344CB8AC3E}">
        <p14:creationId xmlns:p14="http://schemas.microsoft.com/office/powerpoint/2010/main" val="215188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2A255-75A2-49B5-A64B-3A0BFD58B0F4}"/>
              </a:ext>
            </a:extLst>
          </p:cNvPr>
          <p:cNvSpPr>
            <a:spLocks noGrp="1"/>
          </p:cNvSpPr>
          <p:nvPr>
            <p:ph type="sldNum" sz="quarter" idx="12"/>
          </p:nvPr>
        </p:nvSpPr>
        <p:spPr/>
        <p:txBody>
          <a:bodyPr/>
          <a:lstStyle/>
          <a:p>
            <a:fld id="{F603CDE5-C1D8-4EDD-870F-A498BAFA520F}" type="slidenum">
              <a:rPr lang="en-US" noProof="0" smtClean="0"/>
              <a:t>11</a:t>
            </a:fld>
            <a:endParaRPr lang="en-US" noProof="0"/>
          </a:p>
        </p:txBody>
      </p:sp>
      <p:sp>
        <p:nvSpPr>
          <p:cNvPr id="3" name="Footer Placeholder 2">
            <a:extLst>
              <a:ext uri="{FF2B5EF4-FFF2-40B4-BE49-F238E27FC236}">
                <a16:creationId xmlns:a16="http://schemas.microsoft.com/office/drawing/2014/main" id="{1A5FC09E-365F-4B6C-BDC1-94ED6D5BE785}"/>
              </a:ext>
            </a:extLst>
          </p:cNvPr>
          <p:cNvSpPr>
            <a:spLocks noGrp="1"/>
          </p:cNvSpPr>
          <p:nvPr>
            <p:ph type="ftr" sz="quarter" idx="11"/>
          </p:nvPr>
        </p:nvSpPr>
        <p:spPr/>
        <p:txBody>
          <a:bodyPr/>
          <a:lstStyle/>
          <a:p>
            <a:pPr algn="l"/>
            <a:r>
              <a:rPr lang="en-US" noProof="0"/>
              <a:t>Analysis and prediction of effect of </a:t>
            </a:r>
            <a:r>
              <a:rPr lang="en-US"/>
              <a:t>viral</a:t>
            </a:r>
            <a:r>
              <a:rPr lang="en-US" noProof="0"/>
              <a:t> diseases in human + deployment</a:t>
            </a:r>
          </a:p>
        </p:txBody>
      </p:sp>
      <p:sp>
        <p:nvSpPr>
          <p:cNvPr id="7" name="Title 6">
            <a:extLst>
              <a:ext uri="{FF2B5EF4-FFF2-40B4-BE49-F238E27FC236}">
                <a16:creationId xmlns:a16="http://schemas.microsoft.com/office/drawing/2014/main" id="{B71A07FF-5A73-4368-A36E-F382EA2B53EC}"/>
              </a:ext>
            </a:extLst>
          </p:cNvPr>
          <p:cNvSpPr>
            <a:spLocks noGrp="1"/>
          </p:cNvSpPr>
          <p:nvPr>
            <p:ph type="title"/>
          </p:nvPr>
        </p:nvSpPr>
        <p:spPr>
          <a:xfrm>
            <a:off x="447327" y="5663891"/>
            <a:ext cx="11293768" cy="689514"/>
          </a:xfrm>
        </p:spPr>
        <p:txBody>
          <a:bodyPr vert="horz" lIns="91440" tIns="45720" rIns="91440" bIns="45720" rtlCol="0" anchor="ctr">
            <a:noAutofit/>
          </a:bodyPr>
          <a:lstStyle/>
          <a:p>
            <a:r>
              <a:rPr lang="en-US" sz="2400" cap="none">
                <a:solidFill>
                  <a:srgbClr val="000000"/>
                </a:solidFill>
                <a:latin typeface="Times New Roman"/>
                <a:cs typeface="Times New Roman"/>
              </a:rPr>
              <a:t>This analysis shows the correlation between the recovered/cured cases and the number of deaths in different states of India. As the number of cured cases increases, so does the number of deaths.</a:t>
            </a:r>
            <a:endParaRPr lang="en-US" sz="2400" cap="none">
              <a:latin typeface="Times New Roman"/>
              <a:ea typeface="+mj-lt"/>
              <a:cs typeface="+mj-lt"/>
            </a:endParaRPr>
          </a:p>
          <a:p>
            <a:endParaRPr lang="en-US" sz="2200"/>
          </a:p>
        </p:txBody>
      </p:sp>
      <p:pic>
        <p:nvPicPr>
          <p:cNvPr id="5" name="Picture 5">
            <a:extLst>
              <a:ext uri="{FF2B5EF4-FFF2-40B4-BE49-F238E27FC236}">
                <a16:creationId xmlns:a16="http://schemas.microsoft.com/office/drawing/2014/main" id="{A1783960-B5D2-4E8E-B9F4-510420D1AA34}"/>
              </a:ext>
            </a:extLst>
          </p:cNvPr>
          <p:cNvPicPr>
            <a:picLocks noChangeAspect="1"/>
          </p:cNvPicPr>
          <p:nvPr/>
        </p:nvPicPr>
        <p:blipFill>
          <a:blip r:embed="rId2"/>
          <a:stretch>
            <a:fillRect/>
          </a:stretch>
        </p:blipFill>
        <p:spPr>
          <a:xfrm>
            <a:off x="101583" y="47649"/>
            <a:ext cx="12001805" cy="5203796"/>
          </a:xfrm>
          <a:prstGeom prst="rect">
            <a:avLst/>
          </a:prstGeom>
        </p:spPr>
      </p:pic>
    </p:spTree>
    <p:extLst>
      <p:ext uri="{BB962C8B-B14F-4D97-AF65-F5344CB8AC3E}">
        <p14:creationId xmlns:p14="http://schemas.microsoft.com/office/powerpoint/2010/main" val="223425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A9FE8-A737-49C4-97FF-59DA0AF5A206}"/>
              </a:ext>
            </a:extLst>
          </p:cNvPr>
          <p:cNvSpPr>
            <a:spLocks noGrp="1"/>
          </p:cNvSpPr>
          <p:nvPr>
            <p:ph type="sldNum" sz="quarter" idx="12"/>
          </p:nvPr>
        </p:nvSpPr>
        <p:spPr/>
        <p:txBody>
          <a:bodyPr/>
          <a:lstStyle/>
          <a:p>
            <a:fld id="{F603CDE5-C1D8-4EDD-870F-A498BAFA520F}" type="slidenum">
              <a:rPr lang="en-US" noProof="0" smtClean="0"/>
              <a:t>12</a:t>
            </a:fld>
            <a:endParaRPr lang="en-US" noProof="0"/>
          </a:p>
        </p:txBody>
      </p:sp>
      <p:sp>
        <p:nvSpPr>
          <p:cNvPr id="3" name="Footer Placeholder 2">
            <a:extLst>
              <a:ext uri="{FF2B5EF4-FFF2-40B4-BE49-F238E27FC236}">
                <a16:creationId xmlns:a16="http://schemas.microsoft.com/office/drawing/2014/main" id="{D435D07F-C5EB-49D6-8B86-F65F01A79AD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5C221F74-C66F-40E4-A404-0F7C585E8384}"/>
              </a:ext>
            </a:extLst>
          </p:cNvPr>
          <p:cNvPicPr>
            <a:picLocks noChangeAspect="1"/>
          </p:cNvPicPr>
          <p:nvPr/>
        </p:nvPicPr>
        <p:blipFill>
          <a:blip r:embed="rId2"/>
          <a:stretch>
            <a:fillRect/>
          </a:stretch>
        </p:blipFill>
        <p:spPr>
          <a:xfrm>
            <a:off x="427753" y="643062"/>
            <a:ext cx="11337162" cy="4465384"/>
          </a:xfrm>
          <a:prstGeom prst="rect">
            <a:avLst/>
          </a:prstGeom>
          <a:ln>
            <a:solidFill>
              <a:schemeClr val="tx1"/>
            </a:solidFill>
          </a:ln>
        </p:spPr>
      </p:pic>
      <p:sp>
        <p:nvSpPr>
          <p:cNvPr id="5" name="TextBox 4">
            <a:extLst>
              <a:ext uri="{FF2B5EF4-FFF2-40B4-BE49-F238E27FC236}">
                <a16:creationId xmlns:a16="http://schemas.microsoft.com/office/drawing/2014/main" id="{41D2D42B-D105-4F27-925E-4AEF70C28495}"/>
              </a:ext>
            </a:extLst>
          </p:cNvPr>
          <p:cNvSpPr txBox="1"/>
          <p:nvPr/>
        </p:nvSpPr>
        <p:spPr>
          <a:xfrm>
            <a:off x="427751" y="5374465"/>
            <a:ext cx="11339468" cy="830997"/>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This graph here shows the division of confirmed cases and the recoveries and deaths in different countries.</a:t>
            </a:r>
          </a:p>
        </p:txBody>
      </p:sp>
    </p:spTree>
    <p:extLst>
      <p:ext uri="{BB962C8B-B14F-4D97-AF65-F5344CB8AC3E}">
        <p14:creationId xmlns:p14="http://schemas.microsoft.com/office/powerpoint/2010/main" val="33714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3EBC2D-64F0-4881-9127-765B62C3871C}"/>
              </a:ext>
            </a:extLst>
          </p:cNvPr>
          <p:cNvSpPr>
            <a:spLocks noGrp="1"/>
          </p:cNvSpPr>
          <p:nvPr>
            <p:ph type="sldNum" sz="quarter" idx="12"/>
          </p:nvPr>
        </p:nvSpPr>
        <p:spPr/>
        <p:txBody>
          <a:bodyPr/>
          <a:lstStyle/>
          <a:p>
            <a:fld id="{F603CDE5-C1D8-4EDD-870F-A498BAFA520F}" type="slidenum">
              <a:rPr lang="en-US" noProof="0" smtClean="0"/>
              <a:t>13</a:t>
            </a:fld>
            <a:endParaRPr lang="en-US" noProof="0"/>
          </a:p>
        </p:txBody>
      </p:sp>
      <p:sp>
        <p:nvSpPr>
          <p:cNvPr id="3" name="Footer Placeholder 2">
            <a:extLst>
              <a:ext uri="{FF2B5EF4-FFF2-40B4-BE49-F238E27FC236}">
                <a16:creationId xmlns:a16="http://schemas.microsoft.com/office/drawing/2014/main" id="{16992A25-C97C-4446-92A4-25B584B32CAE}"/>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D3D62DF8-E1A6-471D-B6CF-E16084CA2495}"/>
              </a:ext>
            </a:extLst>
          </p:cNvPr>
          <p:cNvPicPr>
            <a:picLocks noChangeAspect="1"/>
          </p:cNvPicPr>
          <p:nvPr/>
        </p:nvPicPr>
        <p:blipFill>
          <a:blip r:embed="rId2"/>
          <a:stretch>
            <a:fillRect/>
          </a:stretch>
        </p:blipFill>
        <p:spPr>
          <a:xfrm>
            <a:off x="298537" y="630360"/>
            <a:ext cx="7242131" cy="3081637"/>
          </a:xfrm>
          <a:prstGeom prst="rect">
            <a:avLst/>
          </a:prstGeom>
        </p:spPr>
      </p:pic>
      <p:pic>
        <p:nvPicPr>
          <p:cNvPr id="5" name="Picture 5">
            <a:extLst>
              <a:ext uri="{FF2B5EF4-FFF2-40B4-BE49-F238E27FC236}">
                <a16:creationId xmlns:a16="http://schemas.microsoft.com/office/drawing/2014/main" id="{10AC8114-E40A-475F-8604-0DD312B9D118}"/>
              </a:ext>
            </a:extLst>
          </p:cNvPr>
          <p:cNvPicPr>
            <a:picLocks noChangeAspect="1"/>
          </p:cNvPicPr>
          <p:nvPr/>
        </p:nvPicPr>
        <p:blipFill>
          <a:blip r:embed="rId3"/>
          <a:stretch>
            <a:fillRect/>
          </a:stretch>
        </p:blipFill>
        <p:spPr>
          <a:xfrm>
            <a:off x="413360" y="3721082"/>
            <a:ext cx="7054240" cy="2568221"/>
          </a:xfrm>
          <a:prstGeom prst="rect">
            <a:avLst/>
          </a:prstGeom>
        </p:spPr>
      </p:pic>
      <p:sp>
        <p:nvSpPr>
          <p:cNvPr id="6" name="TextBox 5">
            <a:extLst>
              <a:ext uri="{FF2B5EF4-FFF2-40B4-BE49-F238E27FC236}">
                <a16:creationId xmlns:a16="http://schemas.microsoft.com/office/drawing/2014/main" id="{C7EB90AE-0F5E-496D-B007-22CAA3CAF385}"/>
              </a:ext>
            </a:extLst>
          </p:cNvPr>
          <p:cNvSpPr txBox="1"/>
          <p:nvPr/>
        </p:nvSpPr>
        <p:spPr>
          <a:xfrm>
            <a:off x="7712027" y="769815"/>
            <a:ext cx="406153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This graphical representation of the number of confirmed, recovered, and active cases in the beginning of the considered period vs the end shows the changes in the proportion of the recovered and active cases.</a:t>
            </a:r>
          </a:p>
          <a:p>
            <a:endParaRPr lang="en-US" sz="2400"/>
          </a:p>
          <a:p>
            <a:r>
              <a:rPr lang="en-US" sz="2400"/>
              <a:t>Initially, the active cases greatly outnumber the recovered cases but by the end the number of recovered cases is more than the active cases.</a:t>
            </a:r>
          </a:p>
        </p:txBody>
      </p:sp>
    </p:spTree>
    <p:extLst>
      <p:ext uri="{BB962C8B-B14F-4D97-AF65-F5344CB8AC3E}">
        <p14:creationId xmlns:p14="http://schemas.microsoft.com/office/powerpoint/2010/main" val="235107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6261F-4C81-4EB0-A038-66CEC0B8440B}"/>
              </a:ext>
            </a:extLst>
          </p:cNvPr>
          <p:cNvSpPr>
            <a:spLocks noGrp="1"/>
          </p:cNvSpPr>
          <p:nvPr>
            <p:ph type="sldNum" sz="quarter" idx="12"/>
          </p:nvPr>
        </p:nvSpPr>
        <p:spPr/>
        <p:txBody>
          <a:bodyPr/>
          <a:lstStyle/>
          <a:p>
            <a:fld id="{F603CDE5-C1D8-4EDD-870F-A498BAFA520F}" type="slidenum">
              <a:rPr lang="en-US" noProof="0" smtClean="0"/>
              <a:t>14</a:t>
            </a:fld>
            <a:endParaRPr lang="en-US" noProof="0"/>
          </a:p>
        </p:txBody>
      </p:sp>
      <p:sp>
        <p:nvSpPr>
          <p:cNvPr id="3" name="Footer Placeholder 2">
            <a:extLst>
              <a:ext uri="{FF2B5EF4-FFF2-40B4-BE49-F238E27FC236}">
                <a16:creationId xmlns:a16="http://schemas.microsoft.com/office/drawing/2014/main" id="{09F69996-3706-4220-B10F-7260F1E0250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2C3CA9A2-2786-468D-A44A-6C03AE3CAD01}"/>
              </a:ext>
            </a:extLst>
          </p:cNvPr>
          <p:cNvPicPr>
            <a:picLocks noChangeAspect="1"/>
          </p:cNvPicPr>
          <p:nvPr/>
        </p:nvPicPr>
        <p:blipFill>
          <a:blip r:embed="rId2"/>
          <a:stretch>
            <a:fillRect/>
          </a:stretch>
        </p:blipFill>
        <p:spPr>
          <a:xfrm>
            <a:off x="507305" y="951645"/>
            <a:ext cx="6751528" cy="2585205"/>
          </a:xfrm>
          <a:prstGeom prst="rect">
            <a:avLst/>
          </a:prstGeom>
        </p:spPr>
      </p:pic>
      <p:pic>
        <p:nvPicPr>
          <p:cNvPr id="5" name="Picture 5">
            <a:extLst>
              <a:ext uri="{FF2B5EF4-FFF2-40B4-BE49-F238E27FC236}">
                <a16:creationId xmlns:a16="http://schemas.microsoft.com/office/drawing/2014/main" id="{34AFC3FC-6361-4A62-8996-6888555FA816}"/>
              </a:ext>
            </a:extLst>
          </p:cNvPr>
          <p:cNvPicPr>
            <a:picLocks noChangeAspect="1"/>
          </p:cNvPicPr>
          <p:nvPr/>
        </p:nvPicPr>
        <p:blipFill>
          <a:blip r:embed="rId3"/>
          <a:stretch>
            <a:fillRect/>
          </a:stretch>
        </p:blipFill>
        <p:spPr>
          <a:xfrm>
            <a:off x="507304" y="3616042"/>
            <a:ext cx="6678459" cy="2412958"/>
          </a:xfrm>
          <a:prstGeom prst="rect">
            <a:avLst/>
          </a:prstGeom>
        </p:spPr>
      </p:pic>
      <p:sp>
        <p:nvSpPr>
          <p:cNvPr id="7" name="TextBox 6">
            <a:extLst>
              <a:ext uri="{FF2B5EF4-FFF2-40B4-BE49-F238E27FC236}">
                <a16:creationId xmlns:a16="http://schemas.microsoft.com/office/drawing/2014/main" id="{05A5E5C1-059F-4C29-AB4A-9B06A9C05CD0}"/>
              </a:ext>
            </a:extLst>
          </p:cNvPr>
          <p:cNvSpPr txBox="1"/>
          <p:nvPr/>
        </p:nvSpPr>
        <p:spPr>
          <a:xfrm>
            <a:off x="7501003" y="956154"/>
            <a:ext cx="434985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This graphical representation of the number of confirmed cases, deaths and active cases in the beginning of the considered period vs the end shows the changes in the proportion of the deaths and active cases.</a:t>
            </a:r>
          </a:p>
          <a:p>
            <a:endParaRPr lang="en-US" sz="2000"/>
          </a:p>
          <a:p>
            <a:r>
              <a:rPr lang="en-US" sz="2000"/>
              <a:t>The proportion of deaths remains very small from beginning till end.</a:t>
            </a:r>
          </a:p>
          <a:p>
            <a:endParaRPr lang="en-US" sz="2000"/>
          </a:p>
          <a:p>
            <a:r>
              <a:rPr lang="en-US" sz="2000"/>
              <a:t>The proportion of active cases is very high initially, almost equalling the confirmed cases, but over time this proportion reduces as rate of recovery increases and by the end less than 50% of the confirmed cases are active.</a:t>
            </a:r>
          </a:p>
        </p:txBody>
      </p:sp>
    </p:spTree>
    <p:extLst>
      <p:ext uri="{BB962C8B-B14F-4D97-AF65-F5344CB8AC3E}">
        <p14:creationId xmlns:p14="http://schemas.microsoft.com/office/powerpoint/2010/main" val="268701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189E2-57FD-4FC1-92A3-E0D5CBCC9FFF}"/>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3" name="Footer Placeholder 2">
            <a:extLst>
              <a:ext uri="{FF2B5EF4-FFF2-40B4-BE49-F238E27FC236}">
                <a16:creationId xmlns:a16="http://schemas.microsoft.com/office/drawing/2014/main" id="{A7CEB7A1-5877-4905-AF10-A8D1AE8CCA87}"/>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2A89BDB3-3321-46CF-BF76-CA1FFAD073A4}"/>
              </a:ext>
            </a:extLst>
          </p:cNvPr>
          <p:cNvSpPr>
            <a:spLocks noGrp="1"/>
          </p:cNvSpPr>
          <p:nvPr>
            <p:ph type="title"/>
          </p:nvPr>
        </p:nvSpPr>
        <p:spPr/>
        <p:txBody>
          <a:bodyPr/>
          <a:lstStyle/>
          <a:p>
            <a:r>
              <a:rPr lang="en-US"/>
              <a:t>A</a:t>
            </a:r>
            <a:r>
              <a:rPr lang="en-US">
                <a:latin typeface="Garamond"/>
              </a:rPr>
              <a:t>nalysis and visualization Of DENGU</a:t>
            </a:r>
            <a:r>
              <a:rPr lang="en-US"/>
              <a:t>E </a:t>
            </a:r>
          </a:p>
        </p:txBody>
      </p:sp>
      <p:pic>
        <p:nvPicPr>
          <p:cNvPr id="6" name="Picture 6">
            <a:extLst>
              <a:ext uri="{FF2B5EF4-FFF2-40B4-BE49-F238E27FC236}">
                <a16:creationId xmlns:a16="http://schemas.microsoft.com/office/drawing/2014/main" id="{3A51E4E5-A1AD-4E28-B521-8970BF0603E2}"/>
              </a:ext>
            </a:extLst>
          </p:cNvPr>
          <p:cNvPicPr>
            <a:picLocks noGrp="1" noChangeAspect="1"/>
          </p:cNvPicPr>
          <p:nvPr>
            <p:ph idx="1"/>
          </p:nvPr>
        </p:nvPicPr>
        <p:blipFill>
          <a:blip r:embed="rId2"/>
          <a:stretch>
            <a:fillRect/>
          </a:stretch>
        </p:blipFill>
        <p:spPr>
          <a:xfrm>
            <a:off x="1437078" y="2180496"/>
            <a:ext cx="9741176" cy="3847636"/>
          </a:xfrm>
        </p:spPr>
      </p:pic>
    </p:spTree>
    <p:extLst>
      <p:ext uri="{BB962C8B-B14F-4D97-AF65-F5344CB8AC3E}">
        <p14:creationId xmlns:p14="http://schemas.microsoft.com/office/powerpoint/2010/main" val="1453313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0EF84-8F13-4E2B-A0D1-B3A2A3A68189}"/>
              </a:ext>
            </a:extLst>
          </p:cNvPr>
          <p:cNvSpPr>
            <a:spLocks noGrp="1"/>
          </p:cNvSpPr>
          <p:nvPr>
            <p:ph type="sldNum" sz="quarter" idx="12"/>
          </p:nvPr>
        </p:nvSpPr>
        <p:spPr/>
        <p:txBody>
          <a:bodyPr/>
          <a:lstStyle/>
          <a:p>
            <a:fld id="{F603CDE5-C1D8-4EDD-870F-A498BAFA520F}" type="slidenum">
              <a:rPr lang="en-US" noProof="0" smtClean="0"/>
              <a:t>16</a:t>
            </a:fld>
            <a:endParaRPr lang="en-US" noProof="0"/>
          </a:p>
        </p:txBody>
      </p:sp>
      <p:sp>
        <p:nvSpPr>
          <p:cNvPr id="3" name="Footer Placeholder 2">
            <a:extLst>
              <a:ext uri="{FF2B5EF4-FFF2-40B4-BE49-F238E27FC236}">
                <a16:creationId xmlns:a16="http://schemas.microsoft.com/office/drawing/2014/main" id="{4164CF1B-BF02-49CB-9D08-DBF8C0B089C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4CF742C3-51C6-4C81-BE40-03D6926F15EE}"/>
              </a:ext>
            </a:extLst>
          </p:cNvPr>
          <p:cNvPicPr>
            <a:picLocks noChangeAspect="1"/>
          </p:cNvPicPr>
          <p:nvPr/>
        </p:nvPicPr>
        <p:blipFill>
          <a:blip r:embed="rId2"/>
          <a:stretch>
            <a:fillRect/>
          </a:stretch>
        </p:blipFill>
        <p:spPr>
          <a:xfrm>
            <a:off x="1309512" y="1119741"/>
            <a:ext cx="9488309" cy="484429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2360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21C0155-4CAD-4A73-9AC2-99059B05CDFC}"/>
              </a:ext>
            </a:extLst>
          </p:cNvPr>
          <p:cNvSpPr>
            <a:spLocks noGrp="1"/>
          </p:cNvSpPr>
          <p:nvPr>
            <p:ph type="title"/>
          </p:nvPr>
        </p:nvSpPr>
        <p:spPr>
          <a:xfrm>
            <a:off x="1051559" y="4355692"/>
            <a:ext cx="10509069" cy="1472224"/>
          </a:xfrm>
        </p:spPr>
        <p:txBody>
          <a:bodyPr vert="horz" lIns="91440" tIns="45720" rIns="91440" bIns="45720" rtlCol="0" anchor="b">
            <a:normAutofit/>
          </a:bodyPr>
          <a:lstStyle/>
          <a:p>
            <a:pPr>
              <a:lnSpc>
                <a:spcPct val="80000"/>
              </a:lnSpc>
            </a:pPr>
            <a:r>
              <a:rPr lang="en-US" sz="6600">
                <a:solidFill>
                  <a:schemeClr val="tx1"/>
                </a:solidFill>
              </a:rPr>
              <a:t>Confirmed Cases</a:t>
            </a:r>
          </a:p>
        </p:txBody>
      </p:sp>
      <p:pic>
        <p:nvPicPr>
          <p:cNvPr id="4" name="Picture 4">
            <a:extLst>
              <a:ext uri="{FF2B5EF4-FFF2-40B4-BE49-F238E27FC236}">
                <a16:creationId xmlns:a16="http://schemas.microsoft.com/office/drawing/2014/main" id="{CF342FC1-62CD-4110-88D8-1073BEF3C042}"/>
              </a:ext>
            </a:extLst>
          </p:cNvPr>
          <p:cNvPicPr>
            <a:picLocks noGrp="1" noChangeAspect="1"/>
          </p:cNvPicPr>
          <p:nvPr>
            <p:ph type="pic" idx="1"/>
          </p:nvPr>
        </p:nvPicPr>
        <p:blipFill rotWithShape="1">
          <a:blip r:embed="rId2"/>
          <a:srcRect t="16694" b="16694"/>
          <a:stretch/>
        </p:blipFill>
        <p:spPr>
          <a:xfrm>
            <a:off x="20" y="10"/>
            <a:ext cx="12191980" cy="4243361"/>
          </a:xfrm>
          <a:prstGeom prst="rect">
            <a:avLst/>
          </a:prstGeom>
          <a:noFill/>
        </p:spPr>
      </p:pic>
    </p:spTree>
    <p:extLst>
      <p:ext uri="{BB962C8B-B14F-4D97-AF65-F5344CB8AC3E}">
        <p14:creationId xmlns:p14="http://schemas.microsoft.com/office/powerpoint/2010/main" val="4078511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B995FC-C83A-46A9-BD66-3366199C12B9}"/>
              </a:ext>
            </a:extLst>
          </p:cNvPr>
          <p:cNvSpPr>
            <a:spLocks noGrp="1"/>
          </p:cNvSpPr>
          <p:nvPr>
            <p:ph type="sldNum" sz="quarter" idx="12"/>
          </p:nvPr>
        </p:nvSpPr>
        <p:spPr/>
        <p:txBody>
          <a:bodyPr/>
          <a:lstStyle/>
          <a:p>
            <a:fld id="{F603CDE5-C1D8-4EDD-870F-A498BAFA520F}" type="slidenum">
              <a:rPr lang="en-US" noProof="0" smtClean="0"/>
              <a:t>18</a:t>
            </a:fld>
            <a:endParaRPr lang="en-US" noProof="0"/>
          </a:p>
        </p:txBody>
      </p:sp>
      <p:sp>
        <p:nvSpPr>
          <p:cNvPr id="3" name="Footer Placeholder 2">
            <a:extLst>
              <a:ext uri="{FF2B5EF4-FFF2-40B4-BE49-F238E27FC236}">
                <a16:creationId xmlns:a16="http://schemas.microsoft.com/office/drawing/2014/main" id="{54F745F9-A5E0-4396-B93D-7317C9188FA9}"/>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47A10806-A8E7-42B5-962B-CDBCD9AB4038}"/>
              </a:ext>
            </a:extLst>
          </p:cNvPr>
          <p:cNvPicPr>
            <a:picLocks noChangeAspect="1"/>
          </p:cNvPicPr>
          <p:nvPr/>
        </p:nvPicPr>
        <p:blipFill>
          <a:blip r:embed="rId2"/>
          <a:stretch>
            <a:fillRect/>
          </a:stretch>
        </p:blipFill>
        <p:spPr>
          <a:xfrm>
            <a:off x="618069" y="950409"/>
            <a:ext cx="9798752" cy="4674962"/>
          </a:xfrm>
          <a:prstGeom prst="rect">
            <a:avLst/>
          </a:prstGeom>
        </p:spPr>
      </p:pic>
    </p:spTree>
    <p:extLst>
      <p:ext uri="{BB962C8B-B14F-4D97-AF65-F5344CB8AC3E}">
        <p14:creationId xmlns:p14="http://schemas.microsoft.com/office/powerpoint/2010/main" val="162500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DCA071F-7C94-4AF0-A0DF-8B286E822039}"/>
              </a:ext>
            </a:extLst>
          </p:cNvPr>
          <p:cNvPicPr>
            <a:picLocks noChangeAspect="1"/>
          </p:cNvPicPr>
          <p:nvPr/>
        </p:nvPicPr>
        <p:blipFill>
          <a:blip r:embed="rId2"/>
          <a:stretch>
            <a:fillRect/>
          </a:stretch>
        </p:blipFill>
        <p:spPr>
          <a:xfrm>
            <a:off x="583722" y="386533"/>
            <a:ext cx="10757137" cy="5951225"/>
          </a:xfrm>
          <a:prstGeom prst="rect">
            <a:avLst/>
          </a:prstGeom>
        </p:spPr>
      </p:pic>
    </p:spTree>
    <p:extLst>
      <p:ext uri="{BB962C8B-B14F-4D97-AF65-F5344CB8AC3E}">
        <p14:creationId xmlns:p14="http://schemas.microsoft.com/office/powerpoint/2010/main" val="158610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anchor="ctr">
            <a:normAutofit/>
          </a:bodyPr>
          <a:lstStyle/>
          <a:p>
            <a:pPr algn="ctr"/>
            <a:r>
              <a:rPr lang="en-US">
                <a:solidFill>
                  <a:srgbClr val="FFFEFF"/>
                </a:solidFill>
                <a:latin typeface="Times New Roman" panose="02020603050405020304" pitchFamily="18" charset="0"/>
                <a:cs typeface="Times New Roman" panose="02020603050405020304" pitchFamily="18" charset="0"/>
              </a:rPr>
              <a:t>Work-flow</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a:xfrm>
            <a:off x="361060" y="6423914"/>
            <a:ext cx="6917210" cy="365125"/>
          </a:xfrm>
        </p:spPr>
        <p:txBody>
          <a:bodyPr>
            <a:normAutofit/>
          </a:bodyPr>
          <a:lstStyle/>
          <a:p>
            <a:pPr>
              <a:spcAft>
                <a:spcPts val="600"/>
              </a:spcAft>
            </a:pPr>
            <a:r>
              <a:rPr lang="en-US">
                <a:latin typeface="Times New Roman" panose="02020603050405020304" pitchFamily="18" charset="0"/>
                <a:cs typeface="Times New Roman" panose="02020603050405020304" pitchFamily="18" charset="0"/>
              </a:rPr>
              <a:t>Analysis and prediction of effect of virus diseases in human + deployment</a:t>
            </a:r>
          </a:p>
        </p:txBody>
      </p:sp>
      <p:sp>
        <p:nvSpPr>
          <p:cNvPr id="4" name="Slide Number Placeholder 3">
            <a:extLst>
              <a:ext uri="{FF2B5EF4-FFF2-40B4-BE49-F238E27FC236}">
                <a16:creationId xmlns:a16="http://schemas.microsoft.com/office/drawing/2014/main" id="{2A4091D8-88CA-44CE-B83F-8F383F1AFB07}"/>
              </a:ext>
            </a:extLst>
          </p:cNvPr>
          <p:cNvSpPr>
            <a:spLocks noGrp="1"/>
          </p:cNvSpPr>
          <p:nvPr>
            <p:ph type="sldNum" sz="quarter" idx="12"/>
          </p:nvPr>
        </p:nvSpPr>
        <p:spPr>
          <a:xfrm>
            <a:off x="10795364" y="6423914"/>
            <a:ext cx="1052510" cy="365125"/>
          </a:xfrm>
        </p:spPr>
        <p:txBody>
          <a:bodyPr>
            <a:normAutofit/>
          </a:bodyPr>
          <a:lstStyle/>
          <a:p>
            <a:pPr>
              <a:spcAft>
                <a:spcPts val="600"/>
              </a:spcAft>
            </a:pPr>
            <a:fld id="{3A98EE3D-8CD1-4C3F-BD1C-C98C9596463C}" type="slidenum">
              <a:rPr lang="en-US" smtClean="0">
                <a:latin typeface="Times New Roman" panose="02020603050405020304" pitchFamily="18" charset="0"/>
                <a:cs typeface="Times New Roman" panose="02020603050405020304" pitchFamily="18" charset="0"/>
              </a:rPr>
              <a:pPr>
                <a:spcAft>
                  <a:spcPts val="600"/>
                </a:spcAft>
              </a:pPr>
              <a:t>2</a:t>
            </a:fld>
            <a:endParaRPr lang="en-US">
              <a:latin typeface="Times New Roman" panose="02020603050405020304" pitchFamily="18" charset="0"/>
              <a:cs typeface="Times New Roman" panose="02020603050405020304" pitchFamily="18" charset="0"/>
            </a:endParaRPr>
          </a:p>
        </p:txBody>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1763380390"/>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AA05308-B939-4433-A2BB-E68AEBDF4A25}"/>
              </a:ext>
            </a:extLst>
          </p:cNvPr>
          <p:cNvPicPr>
            <a:picLocks noChangeAspect="1"/>
          </p:cNvPicPr>
          <p:nvPr/>
        </p:nvPicPr>
        <p:blipFill>
          <a:blip r:embed="rId2"/>
          <a:stretch>
            <a:fillRect/>
          </a:stretch>
        </p:blipFill>
        <p:spPr>
          <a:xfrm>
            <a:off x="900024" y="714931"/>
            <a:ext cx="9946255" cy="5198102"/>
          </a:xfrm>
          <a:prstGeom prst="rect">
            <a:avLst/>
          </a:prstGeom>
        </p:spPr>
      </p:pic>
    </p:spTree>
    <p:extLst>
      <p:ext uri="{BB962C8B-B14F-4D97-AF65-F5344CB8AC3E}">
        <p14:creationId xmlns:p14="http://schemas.microsoft.com/office/powerpoint/2010/main" val="837960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rotWithShape="1">
          <a:blip r:embed="rId3"/>
          <a:srcRect l="14931" t="2764" b="6133"/>
          <a:stretch/>
        </p:blipFill>
        <p:spPr>
          <a:xfrm>
            <a:off x="0" y="0"/>
            <a:ext cx="12191999" cy="6446838"/>
          </a:xfrm>
        </p:spPr>
      </p:pic>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424391" y="6446838"/>
            <a:ext cx="6818262" cy="365125"/>
          </a:xfrm>
        </p:spPr>
        <p:txBody>
          <a:bodyPr/>
          <a:lstStyle/>
          <a:p>
            <a:r>
              <a:rPr lang="en-US"/>
              <a:t>ANALYSIS AND PREDICTION OF EFFECT OF VIRAL DISEASES IN HUMAN + DEPLOYMENT</a:t>
            </a:r>
            <a:endParaRPr lang="en-US">
              <a:ea typeface="+mn-lt"/>
              <a:cs typeface="+mn-lt"/>
            </a:endParaRPr>
          </a:p>
          <a:p>
            <a:endParaRPr lang="en-US"/>
          </a:p>
        </p:txBody>
      </p:sp>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21</a:t>
            </a:fld>
            <a:endParaRPr lang="en-US"/>
          </a:p>
        </p:txBody>
      </p:sp>
      <p:sp>
        <p:nvSpPr>
          <p:cNvPr id="2" name="TextBox 1">
            <a:extLst>
              <a:ext uri="{FF2B5EF4-FFF2-40B4-BE49-F238E27FC236}">
                <a16:creationId xmlns:a16="http://schemas.microsoft.com/office/drawing/2014/main" id="{DA13077D-EAA0-4243-A4A8-789BEEF14742}"/>
              </a:ext>
            </a:extLst>
          </p:cNvPr>
          <p:cNvSpPr txBox="1"/>
          <p:nvPr/>
        </p:nvSpPr>
        <p:spPr>
          <a:xfrm>
            <a:off x="494522" y="158620"/>
            <a:ext cx="4086809" cy="4247317"/>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US" b="1" u="sng">
                <a:latin typeface="Times New Roman" panose="02020603050405020304" pitchFamily="18" charset="0"/>
                <a:cs typeface="Times New Roman" panose="02020603050405020304" pitchFamily="18" charset="0"/>
              </a:rPr>
              <a:t>HIV Distribution of Estimated rates representing objects.</a:t>
            </a:r>
          </a:p>
          <a:p>
            <a:pPr marL="285750" indent="-285750">
              <a:buClr>
                <a:schemeClr val="accent1"/>
              </a:buCl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a:latin typeface="Times New Roman" panose="02020603050405020304" pitchFamily="18" charset="0"/>
                <a:cs typeface="Times New Roman" panose="02020603050405020304" pitchFamily="18" charset="0"/>
              </a:rPr>
              <a:t>The study from the Blue and Orange Bar is of People suffering from other infections(Orange Bar) to that of per 1000 unaffected People.</a:t>
            </a:r>
          </a:p>
          <a:p>
            <a:pPr marL="285750" indent="-285750">
              <a:buClr>
                <a:schemeClr val="accent1"/>
              </a:buCl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a:latin typeface="Times New Roman" panose="02020603050405020304" pitchFamily="18" charset="0"/>
                <a:cs typeface="Times New Roman" panose="02020603050405020304" pitchFamily="18" charset="0"/>
              </a:rPr>
              <a:t>Number of People living with AIDS was as High as AIDS Related Death.</a:t>
            </a:r>
          </a:p>
          <a:p>
            <a:pPr marL="285750" indent="-285750">
              <a:buClr>
                <a:schemeClr val="accent1"/>
              </a:buCl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US" u="sng">
                <a:latin typeface="Times New Roman" panose="02020603050405020304" pitchFamily="18" charset="0"/>
                <a:cs typeface="Times New Roman" panose="02020603050405020304" pitchFamily="18" charset="0"/>
              </a:rPr>
              <a:t>Conclusion:</a:t>
            </a:r>
            <a:r>
              <a:rPr lang="en-US">
                <a:latin typeface="Times New Roman" panose="02020603050405020304" pitchFamily="18" charset="0"/>
                <a:cs typeface="Times New Roman" panose="02020603050405020304" pitchFamily="18" charset="0"/>
              </a:rPr>
              <a:t> People Suffering from AIDS Has a very high chance of not Surviving.</a:t>
            </a:r>
          </a:p>
          <a:p>
            <a:pPr marL="285750" indent="-285750">
              <a:buClr>
                <a:schemeClr val="accent1"/>
              </a:buClr>
              <a:buFont typeface="Wingdings" panose="05000000000000000000" pitchFamily="2" charset="2"/>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36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A72E3D-71A5-45BA-8FA3-262368C3E4C8}"/>
              </a:ext>
            </a:extLst>
          </p:cNvPr>
          <p:cNvSpPr>
            <a:spLocks noGrp="1"/>
          </p:cNvSpPr>
          <p:nvPr>
            <p:ph type="sldNum" sz="quarter" idx="12"/>
          </p:nvPr>
        </p:nvSpPr>
        <p:spPr/>
        <p:txBody>
          <a:bodyPr/>
          <a:lstStyle/>
          <a:p>
            <a:fld id="{F603CDE5-C1D8-4EDD-870F-A498BAFA520F}" type="slidenum">
              <a:rPr lang="en-US" noProof="0" smtClean="0"/>
              <a:t>22</a:t>
            </a:fld>
            <a:endParaRPr lang="en-US" noProof="0"/>
          </a:p>
        </p:txBody>
      </p:sp>
      <p:sp>
        <p:nvSpPr>
          <p:cNvPr id="6" name="Footer Placeholder 5">
            <a:extLst>
              <a:ext uri="{FF2B5EF4-FFF2-40B4-BE49-F238E27FC236}">
                <a16:creationId xmlns:a16="http://schemas.microsoft.com/office/drawing/2014/main" id="{50F95DF1-877D-4F31-9FBE-64B028981B0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8" name="Picture 7">
            <a:extLst>
              <a:ext uri="{FF2B5EF4-FFF2-40B4-BE49-F238E27FC236}">
                <a16:creationId xmlns:a16="http://schemas.microsoft.com/office/drawing/2014/main" id="{0C6C08D2-6856-496F-9FBB-906713150A1B}"/>
              </a:ext>
            </a:extLst>
          </p:cNvPr>
          <p:cNvPicPr>
            <a:picLocks noChangeAspect="1"/>
          </p:cNvPicPr>
          <p:nvPr/>
        </p:nvPicPr>
        <p:blipFill>
          <a:blip r:embed="rId3"/>
          <a:stretch>
            <a:fillRect/>
          </a:stretch>
        </p:blipFill>
        <p:spPr>
          <a:xfrm>
            <a:off x="0" y="0"/>
            <a:ext cx="12192000" cy="6423914"/>
          </a:xfrm>
          <a:prstGeom prst="rect">
            <a:avLst/>
          </a:prstGeom>
        </p:spPr>
      </p:pic>
      <p:pic>
        <p:nvPicPr>
          <p:cNvPr id="10" name="Picture 9">
            <a:extLst>
              <a:ext uri="{FF2B5EF4-FFF2-40B4-BE49-F238E27FC236}">
                <a16:creationId xmlns:a16="http://schemas.microsoft.com/office/drawing/2014/main" id="{E424DA99-84B7-4B63-B99A-52BE62A38781}"/>
              </a:ext>
            </a:extLst>
          </p:cNvPr>
          <p:cNvPicPr>
            <a:picLocks noChangeAspect="1"/>
          </p:cNvPicPr>
          <p:nvPr/>
        </p:nvPicPr>
        <p:blipFill>
          <a:blip r:embed="rId4"/>
          <a:stretch>
            <a:fillRect/>
          </a:stretch>
        </p:blipFill>
        <p:spPr>
          <a:xfrm>
            <a:off x="10569038" y="551256"/>
            <a:ext cx="752580" cy="381053"/>
          </a:xfrm>
          <a:prstGeom prst="rect">
            <a:avLst/>
          </a:prstGeom>
        </p:spPr>
      </p:pic>
      <p:sp>
        <p:nvSpPr>
          <p:cNvPr id="4" name="TextBox 3">
            <a:extLst>
              <a:ext uri="{FF2B5EF4-FFF2-40B4-BE49-F238E27FC236}">
                <a16:creationId xmlns:a16="http://schemas.microsoft.com/office/drawing/2014/main" id="{93A9539B-24E3-48B6-8B49-56C790F30979}"/>
              </a:ext>
            </a:extLst>
          </p:cNvPr>
          <p:cNvSpPr txBox="1"/>
          <p:nvPr/>
        </p:nvSpPr>
        <p:spPr>
          <a:xfrm>
            <a:off x="895739" y="1184988"/>
            <a:ext cx="5346441" cy="258532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Representation of Comparative study between Males and females suffering from Diarrhoea.</a:t>
            </a: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The number of Cases increases Heavily in Year 2013-14, 2015-16 and 2017-18.</a:t>
            </a: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u="sng">
                <a:latin typeface="Times New Roman" panose="02020603050405020304" pitchFamily="18" charset="0"/>
                <a:cs typeface="Times New Roman" panose="02020603050405020304" pitchFamily="18" charset="0"/>
              </a:rPr>
              <a:t>Conclusion:</a:t>
            </a:r>
            <a:r>
              <a:rPr lang="en-IN">
                <a:latin typeface="Times New Roman" panose="02020603050405020304" pitchFamily="18" charset="0"/>
                <a:cs typeface="Times New Roman" panose="02020603050405020304" pitchFamily="18" charset="0"/>
              </a:rPr>
              <a:t> There’s not very large difference between the Ratio of Males and Females.</a:t>
            </a:r>
          </a:p>
          <a:p>
            <a:endParaRPr lang="en-IN"/>
          </a:p>
        </p:txBody>
      </p:sp>
      <p:sp>
        <p:nvSpPr>
          <p:cNvPr id="9" name="Oval 8">
            <a:extLst>
              <a:ext uri="{FF2B5EF4-FFF2-40B4-BE49-F238E27FC236}">
                <a16:creationId xmlns:a16="http://schemas.microsoft.com/office/drawing/2014/main" id="{B7F91D49-C649-49C8-BECF-A3EF2F9BC084}"/>
              </a:ext>
            </a:extLst>
          </p:cNvPr>
          <p:cNvSpPr/>
          <p:nvPr/>
        </p:nvSpPr>
        <p:spPr>
          <a:xfrm>
            <a:off x="5701005" y="513177"/>
            <a:ext cx="5486400" cy="530912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pic>
        <p:nvPicPr>
          <p:cNvPr id="12" name="Graphic 11" descr="Upward trend">
            <a:extLst>
              <a:ext uri="{FF2B5EF4-FFF2-40B4-BE49-F238E27FC236}">
                <a16:creationId xmlns:a16="http://schemas.microsoft.com/office/drawing/2014/main" id="{F1A6D12A-16E2-4666-A141-E8D9E04CA7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4537" y="4182713"/>
            <a:ext cx="914400" cy="914400"/>
          </a:xfrm>
          <a:prstGeom prst="rect">
            <a:avLst/>
          </a:prstGeom>
        </p:spPr>
      </p:pic>
      <p:pic>
        <p:nvPicPr>
          <p:cNvPr id="14" name="Graphic 13" descr="Downward trend">
            <a:extLst>
              <a:ext uri="{FF2B5EF4-FFF2-40B4-BE49-F238E27FC236}">
                <a16:creationId xmlns:a16="http://schemas.microsoft.com/office/drawing/2014/main" id="{DBFCA8F8-62FC-49C1-BBFE-2DD45E28AD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8576" y="2710539"/>
            <a:ext cx="914400" cy="914400"/>
          </a:xfrm>
          <a:prstGeom prst="rect">
            <a:avLst/>
          </a:prstGeom>
        </p:spPr>
      </p:pic>
    </p:spTree>
    <p:extLst>
      <p:ext uri="{BB962C8B-B14F-4D97-AF65-F5344CB8AC3E}">
        <p14:creationId xmlns:p14="http://schemas.microsoft.com/office/powerpoint/2010/main" val="392348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DFC9C-5982-495C-86B0-560150A727A2}"/>
              </a:ext>
            </a:extLst>
          </p:cNvPr>
          <p:cNvPicPr>
            <a:picLocks noChangeAspect="1"/>
          </p:cNvPicPr>
          <p:nvPr/>
        </p:nvPicPr>
        <p:blipFill>
          <a:blip r:embed="rId2"/>
          <a:stretch>
            <a:fillRect/>
          </a:stretch>
        </p:blipFill>
        <p:spPr>
          <a:xfrm>
            <a:off x="0" y="0"/>
            <a:ext cx="12192000" cy="6745705"/>
          </a:xfrm>
          <a:prstGeom prst="rect">
            <a:avLst/>
          </a:prstGeom>
        </p:spPr>
      </p:pic>
      <p:pic>
        <p:nvPicPr>
          <p:cNvPr id="7" name="Picture 6">
            <a:extLst>
              <a:ext uri="{FF2B5EF4-FFF2-40B4-BE49-F238E27FC236}">
                <a16:creationId xmlns:a16="http://schemas.microsoft.com/office/drawing/2014/main" id="{94B3376D-60E0-4F95-9EB0-08A22C8C9DF0}"/>
              </a:ext>
            </a:extLst>
          </p:cNvPr>
          <p:cNvPicPr>
            <a:picLocks noChangeAspect="1"/>
          </p:cNvPicPr>
          <p:nvPr/>
        </p:nvPicPr>
        <p:blipFill>
          <a:blip r:embed="rId3"/>
          <a:stretch>
            <a:fillRect/>
          </a:stretch>
        </p:blipFill>
        <p:spPr>
          <a:xfrm>
            <a:off x="9827897" y="1491041"/>
            <a:ext cx="1524213" cy="1086002"/>
          </a:xfrm>
          <a:prstGeom prst="rect">
            <a:avLst/>
          </a:prstGeom>
        </p:spPr>
      </p:pic>
    </p:spTree>
    <p:extLst>
      <p:ext uri="{BB962C8B-B14F-4D97-AF65-F5344CB8AC3E}">
        <p14:creationId xmlns:p14="http://schemas.microsoft.com/office/powerpoint/2010/main" val="384666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B930C9-B849-41A2-878D-E98480FAA642}"/>
              </a:ext>
            </a:extLst>
          </p:cNvPr>
          <p:cNvSpPr>
            <a:spLocks noGrp="1"/>
          </p:cNvSpPr>
          <p:nvPr>
            <p:ph type="sldNum" sz="quarter" idx="12"/>
          </p:nvPr>
        </p:nvSpPr>
        <p:spPr/>
        <p:txBody>
          <a:bodyPr/>
          <a:lstStyle/>
          <a:p>
            <a:fld id="{F603CDE5-C1D8-4EDD-870F-A498BAFA520F}" type="slidenum">
              <a:rPr lang="en-US" noProof="0" smtClean="0"/>
              <a:t>24</a:t>
            </a:fld>
            <a:endParaRPr lang="en-US" noProof="0"/>
          </a:p>
        </p:txBody>
      </p:sp>
      <p:sp>
        <p:nvSpPr>
          <p:cNvPr id="6" name="Footer Placeholder 5">
            <a:extLst>
              <a:ext uri="{FF2B5EF4-FFF2-40B4-BE49-F238E27FC236}">
                <a16:creationId xmlns:a16="http://schemas.microsoft.com/office/drawing/2014/main" id="{9E00D788-4239-4CC1-9A53-B47865040309}"/>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12" name="Picture 11">
            <a:extLst>
              <a:ext uri="{FF2B5EF4-FFF2-40B4-BE49-F238E27FC236}">
                <a16:creationId xmlns:a16="http://schemas.microsoft.com/office/drawing/2014/main" id="{B6D90098-84A7-426E-A78E-017F0840F8C7}"/>
              </a:ext>
            </a:extLst>
          </p:cNvPr>
          <p:cNvPicPr>
            <a:picLocks noChangeAspect="1"/>
          </p:cNvPicPr>
          <p:nvPr/>
        </p:nvPicPr>
        <p:blipFill>
          <a:blip r:embed="rId3"/>
          <a:stretch>
            <a:fillRect/>
          </a:stretch>
        </p:blipFill>
        <p:spPr>
          <a:xfrm>
            <a:off x="0" y="0"/>
            <a:ext cx="12192000" cy="6346637"/>
          </a:xfrm>
          <a:prstGeom prst="rect">
            <a:avLst/>
          </a:prstGeom>
        </p:spPr>
      </p:pic>
    </p:spTree>
    <p:extLst>
      <p:ext uri="{BB962C8B-B14F-4D97-AF65-F5344CB8AC3E}">
        <p14:creationId xmlns:p14="http://schemas.microsoft.com/office/powerpoint/2010/main" val="253626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EC1747-3E74-4E93-80C1-D57664C566FB}"/>
              </a:ext>
            </a:extLst>
          </p:cNvPr>
          <p:cNvSpPr>
            <a:spLocks noGrp="1"/>
          </p:cNvSpPr>
          <p:nvPr>
            <p:ph type="title"/>
          </p:nvPr>
        </p:nvSpPr>
        <p:spPr>
          <a:xfrm>
            <a:off x="490472" y="434086"/>
            <a:ext cx="4518849" cy="631371"/>
          </a:xfrm>
        </p:spPr>
        <p:txBody>
          <a:bodyPr/>
          <a:lstStyle/>
          <a:p>
            <a:pPr algn="ctr"/>
            <a:r>
              <a:rPr lang="en-IN" u="sng">
                <a:latin typeface="Times New Roman" panose="02020603050405020304" pitchFamily="18" charset="0"/>
                <a:cs typeface="Times New Roman" panose="02020603050405020304" pitchFamily="18" charset="0"/>
              </a:rPr>
              <a:t>Next steps</a:t>
            </a:r>
          </a:p>
        </p:txBody>
      </p:sp>
      <p:graphicFrame>
        <p:nvGraphicFramePr>
          <p:cNvPr id="7" name="Content Placeholder 6">
            <a:extLst>
              <a:ext uri="{FF2B5EF4-FFF2-40B4-BE49-F238E27FC236}">
                <a16:creationId xmlns:a16="http://schemas.microsoft.com/office/drawing/2014/main" id="{C35B8CFD-73BB-46B9-8CF1-81D1A62E99F5}"/>
              </a:ext>
            </a:extLst>
          </p:cNvPr>
          <p:cNvGraphicFramePr>
            <a:graphicFrameLocks noGrp="1"/>
          </p:cNvGraphicFramePr>
          <p:nvPr>
            <p:ph sz="quarter" idx="14"/>
            <p:extLst>
              <p:ext uri="{D42A27DB-BD31-4B8C-83A1-F6EECF244321}">
                <p14:modId xmlns:p14="http://schemas.microsoft.com/office/powerpoint/2010/main" val="2356102148"/>
              </p:ext>
            </p:extLst>
          </p:nvPr>
        </p:nvGraphicFramePr>
        <p:xfrm>
          <a:off x="490473" y="1497806"/>
          <a:ext cx="3392383" cy="4926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064433F-1A4F-4C04-BEE4-767D57ABA6A1}"/>
              </a:ext>
            </a:extLst>
          </p:cNvPr>
          <p:cNvSpPr>
            <a:spLocks noGrp="1"/>
          </p:cNvSpPr>
          <p:nvPr>
            <p:ph type="sldNum" sz="quarter" idx="12"/>
          </p:nvPr>
        </p:nvSpPr>
        <p:spPr/>
        <p:txBody>
          <a:bodyPr/>
          <a:lstStyle/>
          <a:p>
            <a:fld id="{F603CDE5-C1D8-4EDD-870F-A498BAFA520F}" type="slidenum">
              <a:rPr lang="en-US" noProof="0" smtClean="0"/>
              <a:t>25</a:t>
            </a:fld>
            <a:endParaRPr lang="en-US" noProof="0"/>
          </a:p>
        </p:txBody>
      </p:sp>
      <p:sp>
        <p:nvSpPr>
          <p:cNvPr id="6" name="Footer Placeholder 5">
            <a:extLst>
              <a:ext uri="{FF2B5EF4-FFF2-40B4-BE49-F238E27FC236}">
                <a16:creationId xmlns:a16="http://schemas.microsoft.com/office/drawing/2014/main" id="{670F52F2-0931-4B6C-AF16-09CB477369CC}"/>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sp>
        <p:nvSpPr>
          <p:cNvPr id="8" name="TextBox 7">
            <a:extLst>
              <a:ext uri="{FF2B5EF4-FFF2-40B4-BE49-F238E27FC236}">
                <a16:creationId xmlns:a16="http://schemas.microsoft.com/office/drawing/2014/main" id="{C7E1E94E-26B8-4CA7-8EC2-A6984C8A7D70}"/>
              </a:ext>
            </a:extLst>
          </p:cNvPr>
          <p:cNvSpPr txBox="1"/>
          <p:nvPr/>
        </p:nvSpPr>
        <p:spPr>
          <a:xfrm>
            <a:off x="5122506" y="1256522"/>
            <a:ext cx="6818262" cy="3139321"/>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We have successfully completed Phase 1 and now we are entering to Phase 2.</a:t>
            </a: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So far we have completed our Data’s collection, its Refining and Visualization that help us understood ill-effects of these diseases on human civilization.</a:t>
            </a:r>
          </a:p>
          <a:p>
            <a:pPr marL="285750" indent="-285750">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Further we will now implement Prediction models using Supervised Learning Approach.</a:t>
            </a:r>
          </a:p>
        </p:txBody>
      </p:sp>
    </p:spTree>
    <p:extLst>
      <p:ext uri="{BB962C8B-B14F-4D97-AF65-F5344CB8AC3E}">
        <p14:creationId xmlns:p14="http://schemas.microsoft.com/office/powerpoint/2010/main" val="2992848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5B59BF-B4C6-447E-8AD1-8F2E501C4F7C}"/>
              </a:ext>
            </a:extLst>
          </p:cNvPr>
          <p:cNvSpPr txBox="1"/>
          <p:nvPr/>
        </p:nvSpPr>
        <p:spPr>
          <a:xfrm>
            <a:off x="8119868" y="5375945"/>
            <a:ext cx="3625595" cy="1000782"/>
          </a:xfrm>
          <a:prstGeom prst="rect">
            <a:avLst/>
          </a:prstGeom>
          <a:solidFill>
            <a:srgbClr val="465359"/>
          </a:solidFill>
        </p:spPr>
        <p:txBody>
          <a:bodyPr rot="0" spcFirstLastPara="0" vertOverflow="overflow" horzOverflow="overflow" vert="horz" lIns="91440" tIns="0" rIns="91440" bIns="0" numCol="1" spcCol="0" rtlCol="0" fromWordArt="0" anchor="ctr" anchorCtr="0" forceAA="0" compatLnSpc="1">
            <a:prstTxWarp prst="textNoShape">
              <a:avLst/>
            </a:prstTxWarp>
            <a:normAutofit/>
          </a:bodyPr>
          <a:lstStyle/>
          <a:p>
            <a:pPr algn="ctr" defTabSz="457200">
              <a:spcAft>
                <a:spcPts val="600"/>
              </a:spcAft>
              <a:buClr>
                <a:schemeClr val="accent1"/>
              </a:buClr>
              <a:buSzPct val="92000"/>
            </a:pPr>
            <a:r>
              <a:rPr lang="en-US" kern="1200">
                <a:solidFill>
                  <a:srgbClr val="FFFFFF"/>
                </a:solidFill>
                <a:latin typeface="+mn-lt"/>
                <a:ea typeface="+mn-ea"/>
                <a:cs typeface="+mn-cs"/>
              </a:rPr>
              <a:t>A prediction is a statement about the future. It’s a guess, sometimes based on facts or evidence</a:t>
            </a:r>
          </a:p>
        </p:txBody>
      </p:sp>
      <p:sp>
        <p:nvSpPr>
          <p:cNvPr id="4" name="Title 3">
            <a:extLst>
              <a:ext uri="{FF2B5EF4-FFF2-40B4-BE49-F238E27FC236}">
                <a16:creationId xmlns:a16="http://schemas.microsoft.com/office/drawing/2014/main" id="{A84374A4-1129-4B67-8393-39DF394B4979}"/>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Predictions using datasets</a:t>
            </a:r>
          </a:p>
        </p:txBody>
      </p:sp>
      <p:pic>
        <p:nvPicPr>
          <p:cNvPr id="9" name="Picture 9" descr="Diagram&#10;&#10;Description automatically generated">
            <a:extLst>
              <a:ext uri="{FF2B5EF4-FFF2-40B4-BE49-F238E27FC236}">
                <a16:creationId xmlns:a16="http://schemas.microsoft.com/office/drawing/2014/main" id="{08DA033A-52BD-4699-B466-482098F50E42}"/>
              </a:ext>
            </a:extLst>
          </p:cNvPr>
          <p:cNvPicPr>
            <a:picLocks noGrp="1" noChangeAspect="1"/>
          </p:cNvPicPr>
          <p:nvPr>
            <p:ph type="pic" idx="1"/>
          </p:nvPr>
        </p:nvPicPr>
        <p:blipFill rotWithShape="1">
          <a:blip r:embed="rId2"/>
          <a:stretch/>
        </p:blipFill>
        <p:spPr>
          <a:xfrm>
            <a:off x="439766" y="506823"/>
            <a:ext cx="7602421" cy="5796844"/>
          </a:xfrm>
          <a:noFill/>
        </p:spPr>
      </p:pic>
      <p:sp>
        <p:nvSpPr>
          <p:cNvPr id="3" name="Footer Placeholder 2">
            <a:extLst>
              <a:ext uri="{FF2B5EF4-FFF2-40B4-BE49-F238E27FC236}">
                <a16:creationId xmlns:a16="http://schemas.microsoft.com/office/drawing/2014/main" id="{509467B1-B8E4-4684-99A2-6E4EED6222C8}"/>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Analysis and prediction of effect of virus diseases in human + deployment</a:t>
            </a:r>
          </a:p>
        </p:txBody>
      </p:sp>
      <p:sp>
        <p:nvSpPr>
          <p:cNvPr id="2" name="Slide Number Placeholder 1">
            <a:extLst>
              <a:ext uri="{FF2B5EF4-FFF2-40B4-BE49-F238E27FC236}">
                <a16:creationId xmlns:a16="http://schemas.microsoft.com/office/drawing/2014/main" id="{CE46EA1F-D696-4B76-90DB-2FF0032795E0}"/>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26</a:t>
            </a:fld>
            <a:endParaRPr lang="en-US"/>
          </a:p>
        </p:txBody>
      </p:sp>
    </p:spTree>
    <p:extLst>
      <p:ext uri="{BB962C8B-B14F-4D97-AF65-F5344CB8AC3E}">
        <p14:creationId xmlns:p14="http://schemas.microsoft.com/office/powerpoint/2010/main" val="253065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6D992945-3312-4F46-888D-9E84F97CDF35}"/>
              </a:ext>
            </a:extLst>
          </p:cNvPr>
          <p:cNvPicPr>
            <a:picLocks noGrp="1" noChangeAspect="1"/>
          </p:cNvPicPr>
          <p:nvPr>
            <p:ph type="pic" sz="quarter" idx="15"/>
          </p:nvPr>
        </p:nvPicPr>
        <p:blipFill rotWithShape="1">
          <a:blip r:embed="rId2"/>
          <a:stretch/>
        </p:blipFill>
        <p:spPr>
          <a:xfrm>
            <a:off x="0" y="960307"/>
            <a:ext cx="8341438" cy="4363276"/>
          </a:xfrm>
          <a:noFill/>
        </p:spPr>
      </p:pic>
      <p:sp>
        <p:nvSpPr>
          <p:cNvPr id="4" name="Title 3">
            <a:extLst>
              <a:ext uri="{FF2B5EF4-FFF2-40B4-BE49-F238E27FC236}">
                <a16:creationId xmlns:a16="http://schemas.microsoft.com/office/drawing/2014/main" id="{10548CBC-B06F-4001-8A05-465B44757BFE}"/>
              </a:ext>
            </a:extLst>
          </p:cNvPr>
          <p:cNvSpPr>
            <a:spLocks noGrp="1"/>
          </p:cNvSpPr>
          <p:nvPr>
            <p:ph type="title"/>
          </p:nvPr>
        </p:nvSpPr>
        <p:spPr>
          <a:xfrm>
            <a:off x="7955459" y="217001"/>
            <a:ext cx="3392382" cy="1675219"/>
          </a:xfrm>
        </p:spPr>
        <p:txBody>
          <a:bodyPr vert="horz" lIns="91440" tIns="45720" rIns="91440" bIns="45720" rtlCol="0" anchor="b">
            <a:normAutofit/>
          </a:bodyPr>
          <a:lstStyle/>
          <a:p>
            <a:r>
              <a:rPr lang="en-US" b="0" kern="1200" cap="all">
                <a:latin typeface="+mj-lt"/>
                <a:ea typeface="+mj-ea"/>
                <a:cs typeface="+mj-cs"/>
              </a:rPr>
              <a:t>Why power bi?</a:t>
            </a:r>
          </a:p>
        </p:txBody>
      </p:sp>
      <p:sp>
        <p:nvSpPr>
          <p:cNvPr id="7" name="TextBox 6">
            <a:extLst>
              <a:ext uri="{FF2B5EF4-FFF2-40B4-BE49-F238E27FC236}">
                <a16:creationId xmlns:a16="http://schemas.microsoft.com/office/drawing/2014/main" id="{E880AA65-F63E-447A-8968-B568CA173ED2}"/>
              </a:ext>
            </a:extLst>
          </p:cNvPr>
          <p:cNvSpPr txBox="1"/>
          <p:nvPr/>
        </p:nvSpPr>
        <p:spPr>
          <a:xfrm>
            <a:off x="7955459" y="2057400"/>
            <a:ext cx="3392382" cy="38623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15900" indent="-215900" defTabSz="457200">
              <a:lnSpc>
                <a:spcPct val="90000"/>
              </a:lnSpc>
              <a:spcBef>
                <a:spcPct val="20000"/>
              </a:spcBef>
              <a:spcAft>
                <a:spcPts val="600"/>
              </a:spcAft>
              <a:buClr>
                <a:schemeClr val="accent1"/>
              </a:buClr>
              <a:buSzPct val="92000"/>
              <a:buFont typeface="Wingdings" panose="05000000000000000000" pitchFamily="2" charset="2"/>
              <a:buChar char="§"/>
            </a:pPr>
            <a:r>
              <a:rPr lang="en-US" sz="1200">
                <a:solidFill>
                  <a:schemeClr val="tx1">
                    <a:lumMod val="75000"/>
                    <a:lumOff val="25000"/>
                  </a:schemeClr>
                </a:solidFill>
              </a:rPr>
              <a:t>In Power Bi we can apply predictive forecasting, and hindcasting, when visualizing and exploring the data. Forecasting in Power View utilizes built-in predictive forecasting models using exponential smoothing to automatically detect seasonality in the data to provide forecast results from a series of data. Explore forecast results by adjusting the desired confidence interval or by adjusting outlier data to see how they affect results. We can also hindcast to see how Power View would have predicted the present and recent past based on older data.</a:t>
            </a:r>
            <a:endParaRPr lang="en-US">
              <a:solidFill>
                <a:schemeClr val="tx1">
                  <a:lumMod val="75000"/>
                  <a:lumOff val="25000"/>
                </a:schemeClr>
              </a:solidFill>
            </a:endParaRPr>
          </a:p>
          <a:p>
            <a:pPr marL="215900" indent="-215900" defTabSz="457200">
              <a:lnSpc>
                <a:spcPct val="90000"/>
              </a:lnSpc>
              <a:spcBef>
                <a:spcPct val="20000"/>
              </a:spcBef>
              <a:spcAft>
                <a:spcPts val="600"/>
              </a:spcAft>
              <a:buClr>
                <a:schemeClr val="accent1"/>
              </a:buClr>
              <a:buSzPct val="92000"/>
              <a:buFont typeface="Wingdings" panose="05000000000000000000" pitchFamily="2" charset="2"/>
              <a:buChar char="§"/>
            </a:pPr>
            <a:r>
              <a:rPr lang="en-US" sz="1200">
                <a:solidFill>
                  <a:schemeClr val="tx1">
                    <a:lumMod val="75000"/>
                    <a:lumOff val="25000"/>
                  </a:schemeClr>
                </a:solidFill>
              </a:rPr>
              <a:t>The best data for forecasting is time series data or uniformly increasing whole numbers. The line chart has to have only one line. Multiple-line charts won’t work, even if all but one line is filtered out</a:t>
            </a:r>
          </a:p>
          <a:p>
            <a:pPr marL="215900" indent="-215900" defTabSz="457200">
              <a:lnSpc>
                <a:spcPct val="90000"/>
              </a:lnSpc>
              <a:spcBef>
                <a:spcPct val="20000"/>
              </a:spcBef>
              <a:spcAft>
                <a:spcPts val="600"/>
              </a:spcAft>
              <a:buClr>
                <a:schemeClr val="accent1"/>
              </a:buClr>
              <a:buSzPct val="92000"/>
              <a:buFont typeface="Wingdings" panose="05000000000000000000" pitchFamily="2" charset="2"/>
              <a:buChar char="§"/>
            </a:pPr>
            <a:endParaRPr lang="en-US" sz="1200">
              <a:solidFill>
                <a:schemeClr val="tx1">
                  <a:lumMod val="75000"/>
                  <a:lumOff val="25000"/>
                </a:schemeClr>
              </a:solidFill>
            </a:endParaRPr>
          </a:p>
        </p:txBody>
      </p:sp>
      <p:sp>
        <p:nvSpPr>
          <p:cNvPr id="2" name="Slide Number Placeholder 1">
            <a:extLst>
              <a:ext uri="{FF2B5EF4-FFF2-40B4-BE49-F238E27FC236}">
                <a16:creationId xmlns:a16="http://schemas.microsoft.com/office/drawing/2014/main" id="{7654AD61-BD18-4392-AAE9-4AD2F7A3D398}"/>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27</a:t>
            </a:fld>
            <a:endParaRPr lang="en-US"/>
          </a:p>
        </p:txBody>
      </p:sp>
      <p:sp>
        <p:nvSpPr>
          <p:cNvPr id="3" name="Footer Placeholder 2">
            <a:extLst>
              <a:ext uri="{FF2B5EF4-FFF2-40B4-BE49-F238E27FC236}">
                <a16:creationId xmlns:a16="http://schemas.microsoft.com/office/drawing/2014/main" id="{59B9D544-FD6E-4082-ABDF-52B448EB1594}"/>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Analysis and prediction of effect of virus diseases in human + deployment</a:t>
            </a:r>
          </a:p>
        </p:txBody>
      </p:sp>
    </p:spTree>
    <p:extLst>
      <p:ext uri="{BB962C8B-B14F-4D97-AF65-F5344CB8AC3E}">
        <p14:creationId xmlns:p14="http://schemas.microsoft.com/office/powerpoint/2010/main" val="4144880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19E6-8DDD-4178-A861-BCC7CED9BB7A}"/>
              </a:ext>
            </a:extLst>
          </p:cNvPr>
          <p:cNvSpPr>
            <a:spLocks noGrp="1"/>
          </p:cNvSpPr>
          <p:nvPr>
            <p:ph type="title"/>
          </p:nvPr>
        </p:nvSpPr>
        <p:spPr>
          <a:xfrm>
            <a:off x="1490145" y="2376862"/>
            <a:ext cx="2640646" cy="2104273"/>
          </a:xfrm>
          <a:noFill/>
        </p:spPr>
        <p:txBody>
          <a:bodyPr>
            <a:normAutofit/>
          </a:bodyPr>
          <a:lstStyle/>
          <a:p>
            <a:pPr algn="ctr"/>
            <a:r>
              <a:rPr lang="en-US" sz="3000" b="1">
                <a:solidFill>
                  <a:srgbClr val="FFFFFF"/>
                </a:solidFill>
                <a:ea typeface="+mj-lt"/>
                <a:cs typeface="+mj-lt"/>
              </a:rPr>
              <a:t>UNSUPERVISED LEARNING</a:t>
            </a:r>
            <a:endParaRPr lang="en-US" sz="3000">
              <a:solidFill>
                <a:srgbClr val="FFFFFF"/>
              </a:solidFill>
            </a:endParaRPr>
          </a:p>
        </p:txBody>
      </p:sp>
      <p:sp>
        <p:nvSpPr>
          <p:cNvPr id="3" name="Content Placeholder 2">
            <a:extLst>
              <a:ext uri="{FF2B5EF4-FFF2-40B4-BE49-F238E27FC236}">
                <a16:creationId xmlns:a16="http://schemas.microsoft.com/office/drawing/2014/main" id="{215F7BAD-5119-44A8-BA19-82CC3DAD486F}"/>
              </a:ext>
            </a:extLst>
          </p:cNvPr>
          <p:cNvSpPr>
            <a:spLocks noGrp="1"/>
          </p:cNvSpPr>
          <p:nvPr>
            <p:ph idx="1"/>
          </p:nvPr>
        </p:nvSpPr>
        <p:spPr>
          <a:xfrm>
            <a:off x="6081089" y="725394"/>
            <a:ext cx="5142658" cy="5407212"/>
          </a:xfrm>
        </p:spPr>
        <p:txBody>
          <a:bodyPr vert="horz" lIns="91440" tIns="45720" rIns="91440" bIns="45720" rtlCol="0" anchor="ctr">
            <a:normAutofit/>
          </a:bodyPr>
          <a:lstStyle/>
          <a:p>
            <a:r>
              <a:rPr lang="en-US" b="1">
                <a:latin typeface="Times New Roman" panose="02020603050405020304" pitchFamily="18" charset="0"/>
                <a:ea typeface="+mn-lt"/>
                <a:cs typeface="Times New Roman" panose="02020603050405020304" pitchFamily="18" charset="0"/>
              </a:rPr>
              <a:t>Data clustering</a:t>
            </a:r>
            <a:r>
              <a:rPr lang="en-US">
                <a:latin typeface="Times New Roman" panose="02020603050405020304" pitchFamily="18" charset="0"/>
                <a:ea typeface="+mn-lt"/>
                <a:cs typeface="Times New Roman" panose="02020603050405020304" pitchFamily="18" charset="0"/>
              </a:rPr>
              <a:t> is an unsupervised classification method </a:t>
            </a:r>
            <a:r>
              <a:rPr lang="en-US" i="1">
                <a:latin typeface="Times New Roman" panose="02020603050405020304" pitchFamily="18" charset="0"/>
                <a:ea typeface="+mn-lt"/>
                <a:cs typeface="Times New Roman" panose="02020603050405020304" pitchFamily="18" charset="0"/>
              </a:rPr>
              <a:t>(different from supervised classification where learning data is already tagged)</a:t>
            </a:r>
          </a:p>
          <a:p>
            <a:pPr>
              <a:buClr>
                <a:srgbClr val="262626"/>
              </a:buClr>
            </a:pPr>
            <a:r>
              <a:rPr lang="en-US" b="1">
                <a:latin typeface="Times New Roman" panose="02020603050405020304" pitchFamily="18" charset="0"/>
                <a:ea typeface="+mn-lt"/>
                <a:cs typeface="Times New Roman" panose="02020603050405020304" pitchFamily="18" charset="0"/>
              </a:rPr>
              <a:t>Association Rule Learning</a:t>
            </a:r>
            <a:r>
              <a:rPr lang="en-US">
                <a:latin typeface="Times New Roman" panose="02020603050405020304" pitchFamily="18" charset="0"/>
                <a:ea typeface="+mn-lt"/>
                <a:cs typeface="Times New Roman" panose="02020603050405020304" pitchFamily="18" charset="0"/>
              </a:rPr>
              <a:t> is to discover relationships of interest to the statistician between two or more variables stored in very large databases using association rule search algorithms.</a:t>
            </a:r>
          </a:p>
        </p:txBody>
      </p:sp>
      <p:pic>
        <p:nvPicPr>
          <p:cNvPr id="5" name="Picture 4">
            <a:extLst>
              <a:ext uri="{FF2B5EF4-FFF2-40B4-BE49-F238E27FC236}">
                <a16:creationId xmlns:a16="http://schemas.microsoft.com/office/drawing/2014/main" id="{F4EDA03E-FED1-43EB-ADA8-3B424CD964ED}"/>
              </a:ext>
            </a:extLst>
          </p:cNvPr>
          <p:cNvPicPr>
            <a:picLocks noChangeAspect="1"/>
          </p:cNvPicPr>
          <p:nvPr/>
        </p:nvPicPr>
        <p:blipFill>
          <a:blip r:embed="rId2"/>
          <a:stretch>
            <a:fillRect/>
          </a:stretch>
        </p:blipFill>
        <p:spPr>
          <a:xfrm>
            <a:off x="1085376" y="1959768"/>
            <a:ext cx="4473134" cy="3755744"/>
          </a:xfrm>
          <a:prstGeom prst="rect">
            <a:avLst/>
          </a:prstGeom>
        </p:spPr>
      </p:pic>
    </p:spTree>
    <p:extLst>
      <p:ext uri="{BB962C8B-B14F-4D97-AF65-F5344CB8AC3E}">
        <p14:creationId xmlns:p14="http://schemas.microsoft.com/office/powerpoint/2010/main" val="234507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4FBE-2449-430C-B6B4-2F8EA50FE080}"/>
              </a:ext>
            </a:extLst>
          </p:cNvPr>
          <p:cNvSpPr>
            <a:spLocks noGrp="1"/>
          </p:cNvSpPr>
          <p:nvPr>
            <p:ph type="title"/>
          </p:nvPr>
        </p:nvSpPr>
        <p:spPr/>
        <p:txBody>
          <a:bodyPr/>
          <a:lstStyle/>
          <a:p>
            <a:r>
              <a:rPr lang="en-US" b="1">
                <a:latin typeface="Times New Roman" panose="02020603050405020304" pitchFamily="18" charset="0"/>
                <a:ea typeface="+mj-lt"/>
                <a:cs typeface="Times New Roman" panose="02020603050405020304" pitchFamily="18" charset="0"/>
              </a:rPr>
              <a:t>Understanding K-Means</a:t>
            </a:r>
            <a:endParaRPr lang="en-US" b="1">
              <a:latin typeface="Times New Roman" panose="02020603050405020304" pitchFamily="18" charset="0"/>
              <a:cs typeface="Times New Roman" panose="02020603050405020304" pitchFamily="18" charset="0"/>
            </a:endParaRPr>
          </a:p>
        </p:txBody>
      </p:sp>
      <p:pic>
        <p:nvPicPr>
          <p:cNvPr id="7" name="Picture 7" descr="Chart, scatter chart&#10;&#10;Description automatically generated">
            <a:extLst>
              <a:ext uri="{FF2B5EF4-FFF2-40B4-BE49-F238E27FC236}">
                <a16:creationId xmlns:a16="http://schemas.microsoft.com/office/drawing/2014/main" id="{F28024BD-4B71-4127-A7C8-C720F1D464B8}"/>
              </a:ext>
            </a:extLst>
          </p:cNvPr>
          <p:cNvPicPr>
            <a:picLocks noGrp="1" noChangeAspect="1"/>
          </p:cNvPicPr>
          <p:nvPr>
            <p:ph idx="1"/>
          </p:nvPr>
        </p:nvPicPr>
        <p:blipFill>
          <a:blip r:embed="rId2"/>
          <a:stretch>
            <a:fillRect/>
          </a:stretch>
        </p:blipFill>
        <p:spPr>
          <a:xfrm>
            <a:off x="1545772" y="2095838"/>
            <a:ext cx="8207828" cy="3962158"/>
          </a:xfrm>
        </p:spPr>
      </p:pic>
    </p:spTree>
    <p:extLst>
      <p:ext uri="{BB962C8B-B14F-4D97-AF65-F5344CB8AC3E}">
        <p14:creationId xmlns:p14="http://schemas.microsoft.com/office/powerpoint/2010/main" val="442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3</a:t>
            </a:fld>
            <a:endParaRPr lang="en-US"/>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lstStyle/>
          <a:p>
            <a:r>
              <a:rPr lang="en-US"/>
              <a:t>Demo Distributions</a:t>
            </a:r>
            <a:endParaRPr lang="ru-RU"/>
          </a:p>
        </p:txBody>
      </p:sp>
      <p:pic>
        <p:nvPicPr>
          <p:cNvPr id="9" name="Content Placeholder 8">
            <a:extLst>
              <a:ext uri="{FF2B5EF4-FFF2-40B4-BE49-F238E27FC236}">
                <a16:creationId xmlns:a16="http://schemas.microsoft.com/office/drawing/2014/main" id="{36BAD4B9-0F53-4FAE-AE73-6F0B7D0A56D2}"/>
              </a:ext>
            </a:extLst>
          </p:cNvPr>
          <p:cNvPicPr>
            <a:picLocks noGrp="1" noChangeAspect="1"/>
          </p:cNvPicPr>
          <p:nvPr>
            <p:ph idx="1"/>
          </p:nvPr>
        </p:nvPicPr>
        <p:blipFill rotWithShape="1">
          <a:blip r:embed="rId3"/>
          <a:srcRect b="7357"/>
          <a:stretch/>
        </p:blipFill>
        <p:spPr>
          <a:xfrm>
            <a:off x="0" y="1797555"/>
            <a:ext cx="12192000" cy="4318580"/>
          </a:xfrm>
        </p:spPr>
      </p:pic>
      <p:sp>
        <p:nvSpPr>
          <p:cNvPr id="10" name="TextBox 9">
            <a:extLst>
              <a:ext uri="{FF2B5EF4-FFF2-40B4-BE49-F238E27FC236}">
                <a16:creationId xmlns:a16="http://schemas.microsoft.com/office/drawing/2014/main" id="{2563BBDB-7527-421D-8E6F-AD1E68B82477}"/>
              </a:ext>
            </a:extLst>
          </p:cNvPr>
          <p:cNvSpPr txBox="1"/>
          <p:nvPr/>
        </p:nvSpPr>
        <p:spPr>
          <a:xfrm>
            <a:off x="0" y="6116136"/>
            <a:ext cx="12192000"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Diagram Shows the Distribution of Age group suffering from HIV Infections </a:t>
            </a:r>
            <a:r>
              <a:rPr lang="en-US" sz="1400" err="1">
                <a:latin typeface="Times New Roman" panose="02020603050405020304" pitchFamily="18" charset="0"/>
                <a:cs typeface="Times New Roman" panose="02020603050405020304" pitchFamily="18" charset="0"/>
              </a:rPr>
              <a:t>w.r.t.</a:t>
            </a:r>
            <a:r>
              <a:rPr lang="en-US" sz="1400">
                <a:latin typeface="Times New Roman" panose="02020603050405020304" pitchFamily="18" charset="0"/>
                <a:cs typeface="Times New Roman" panose="02020603050405020304" pitchFamily="18" charset="0"/>
              </a:rPr>
              <a:t> Region.</a:t>
            </a:r>
          </a:p>
        </p:txBody>
      </p:sp>
    </p:spTree>
    <p:extLst>
      <p:ext uri="{BB962C8B-B14F-4D97-AF65-F5344CB8AC3E}">
        <p14:creationId xmlns:p14="http://schemas.microsoft.com/office/powerpoint/2010/main" val="3409159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B9BB5-D1E2-446B-BA3F-5F5F56EFB326}"/>
              </a:ext>
            </a:extLst>
          </p:cNvPr>
          <p:cNvPicPr>
            <a:picLocks noChangeAspect="1"/>
          </p:cNvPicPr>
          <p:nvPr/>
        </p:nvPicPr>
        <p:blipFill>
          <a:blip r:embed="rId2"/>
          <a:stretch>
            <a:fillRect/>
          </a:stretch>
        </p:blipFill>
        <p:spPr>
          <a:xfrm>
            <a:off x="0" y="-12032"/>
            <a:ext cx="12192000" cy="6870032"/>
          </a:xfrm>
          <a:prstGeom prst="rect">
            <a:avLst/>
          </a:prstGeom>
        </p:spPr>
      </p:pic>
    </p:spTree>
    <p:extLst>
      <p:ext uri="{BB962C8B-B14F-4D97-AF65-F5344CB8AC3E}">
        <p14:creationId xmlns:p14="http://schemas.microsoft.com/office/powerpoint/2010/main" val="75004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6592CAD-C1C3-4C31-B405-48831459C172}"/>
              </a:ext>
            </a:extLst>
          </p:cNvPr>
          <p:cNvSpPr>
            <a:spLocks noGrp="1"/>
          </p:cNvSpPr>
          <p:nvPr>
            <p:ph idx="1"/>
          </p:nvPr>
        </p:nvSpPr>
        <p:spPr>
          <a:xfrm>
            <a:off x="802987" y="1797899"/>
            <a:ext cx="10423231" cy="4657329"/>
          </a:xfrm>
        </p:spPr>
        <p:txBody>
          <a:bodyPr anchor="ctr">
            <a:normAutofit/>
          </a:bodyPr>
          <a:lstStyle/>
          <a:p>
            <a:r>
              <a:rPr lang="en-US" sz="2800" b="1" err="1">
                <a:latin typeface="Times New Roman" panose="02020603050405020304" pitchFamily="18" charset="0"/>
                <a:ea typeface="+mn-lt"/>
                <a:cs typeface="Times New Roman" panose="02020603050405020304" pitchFamily="18" charset="0"/>
              </a:rPr>
              <a:t>Apriori</a:t>
            </a:r>
            <a:r>
              <a:rPr lang="en-US" sz="2800">
                <a:latin typeface="Times New Roman" panose="02020603050405020304" pitchFamily="18" charset="0"/>
                <a:ea typeface="+mn-lt"/>
                <a:cs typeface="Times New Roman" panose="02020603050405020304" pitchFamily="18" charset="0"/>
              </a:rPr>
              <a:t> is an algorithm for frequent item set mining and association rule learning over transactional databases.</a:t>
            </a:r>
            <a:endParaRPr lang="en-US" sz="2800">
              <a:latin typeface="Times New Roman" panose="02020603050405020304" pitchFamily="18" charset="0"/>
              <a:cs typeface="Times New Roman" panose="02020603050405020304" pitchFamily="18" charset="0"/>
            </a:endParaRPr>
          </a:p>
          <a:p>
            <a:pPr>
              <a:buClr>
                <a:srgbClr val="9E3611"/>
              </a:buClr>
            </a:pPr>
            <a:r>
              <a:rPr lang="en-US" sz="2800">
                <a:latin typeface="Times New Roman" panose="02020603050405020304" pitchFamily="18" charset="0"/>
                <a:ea typeface="+mn-lt"/>
                <a:cs typeface="Times New Roman" panose="02020603050405020304" pitchFamily="18" charset="0"/>
              </a:rPr>
              <a:t>It proceeds by identifying the frequent individual items in the database and extending them to larger and larger item sets if those item sets appear sufficiently often in the dataset.</a:t>
            </a:r>
            <a:endParaRPr lang="en-US" sz="2800">
              <a:latin typeface="Times New Roman" panose="02020603050405020304" pitchFamily="18" charset="0"/>
              <a:cs typeface="Times New Roman" panose="02020603050405020304" pitchFamily="18" charset="0"/>
            </a:endParaRPr>
          </a:p>
          <a:p>
            <a:pPr marL="0" indent="0">
              <a:buClr>
                <a:srgbClr val="9E3611"/>
              </a:buClr>
              <a:buNone/>
            </a:pPr>
            <a:endParaRPr lang="en-US">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1F3ABFFE-BE81-433D-B722-90084A3C5074}"/>
              </a:ext>
            </a:extLst>
          </p:cNvPr>
          <p:cNvSpPr>
            <a:spLocks noGrp="1"/>
          </p:cNvSpPr>
          <p:nvPr>
            <p:ph type="title"/>
          </p:nvPr>
        </p:nvSpPr>
        <p:spPr>
          <a:xfrm>
            <a:off x="802987" y="0"/>
            <a:ext cx="10058400" cy="1609344"/>
          </a:xfrm>
        </p:spPr>
        <p:txBody>
          <a:bodyPr>
            <a:normAutofit/>
          </a:bodyPr>
          <a:lstStyle/>
          <a:p>
            <a:r>
              <a:rPr lang="en-US" b="1">
                <a:latin typeface="Times New Roman" panose="02020603050405020304" pitchFamily="18" charset="0"/>
                <a:cs typeface="Times New Roman" panose="02020603050405020304" pitchFamily="18" charset="0"/>
              </a:rPr>
              <a:t>What is </a:t>
            </a:r>
            <a:r>
              <a:rPr lang="en-US" b="1" err="1">
                <a:latin typeface="Times New Roman" panose="02020603050405020304" pitchFamily="18" charset="0"/>
                <a:cs typeface="Times New Roman" panose="02020603050405020304" pitchFamily="18" charset="0"/>
              </a:rPr>
              <a:t>Apriori</a:t>
            </a:r>
            <a:r>
              <a:rPr lang="en-US"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89686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701F-46FC-4FDF-8DD9-1E9CDF2AD83E}"/>
              </a:ext>
            </a:extLst>
          </p:cNvPr>
          <p:cNvSpPr>
            <a:spLocks noGrp="1"/>
          </p:cNvSpPr>
          <p:nvPr>
            <p:ph type="title"/>
          </p:nvPr>
        </p:nvSpPr>
        <p:spPr/>
        <p:txBody>
          <a:bodyPr/>
          <a:lstStyle/>
          <a:p>
            <a:pPr algn="ctr"/>
            <a:r>
              <a:rPr lang="en-US" b="1">
                <a:latin typeface="Times New Roman" panose="02020603050405020304" pitchFamily="18" charset="0"/>
                <a:cs typeface="Times New Roman" panose="02020603050405020304" pitchFamily="18" charset="0"/>
              </a:rPr>
              <a:t>What is it all about ?</a:t>
            </a:r>
          </a:p>
        </p:txBody>
      </p:sp>
      <p:pic>
        <p:nvPicPr>
          <p:cNvPr id="4" name="Picture 4">
            <a:extLst>
              <a:ext uri="{FF2B5EF4-FFF2-40B4-BE49-F238E27FC236}">
                <a16:creationId xmlns:a16="http://schemas.microsoft.com/office/drawing/2014/main" id="{7DB23AD9-B8DD-4F25-98C6-DCAB28C292BF}"/>
              </a:ext>
            </a:extLst>
          </p:cNvPr>
          <p:cNvPicPr>
            <a:picLocks noGrp="1" noChangeAspect="1"/>
          </p:cNvPicPr>
          <p:nvPr>
            <p:ph idx="1"/>
          </p:nvPr>
        </p:nvPicPr>
        <p:blipFill rotWithShape="1">
          <a:blip r:embed="rId2"/>
          <a:srcRect l="19649" t="28302" r="127" b="-236"/>
          <a:stretch/>
        </p:blipFill>
        <p:spPr>
          <a:xfrm>
            <a:off x="1987810" y="1893833"/>
            <a:ext cx="7732511" cy="3748046"/>
          </a:xfrm>
        </p:spPr>
      </p:pic>
    </p:spTree>
    <p:extLst>
      <p:ext uri="{BB962C8B-B14F-4D97-AF65-F5344CB8AC3E}">
        <p14:creationId xmlns:p14="http://schemas.microsoft.com/office/powerpoint/2010/main" val="161133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screenshot, aquatic bird&#10;&#10;Description automatically generated">
            <a:extLst>
              <a:ext uri="{FF2B5EF4-FFF2-40B4-BE49-F238E27FC236}">
                <a16:creationId xmlns:a16="http://schemas.microsoft.com/office/drawing/2014/main" id="{1512A081-E112-4E46-84B9-049E586B0F1C}"/>
              </a:ext>
            </a:extLst>
          </p:cNvPr>
          <p:cNvPicPr>
            <a:picLocks noChangeAspect="1"/>
          </p:cNvPicPr>
          <p:nvPr/>
        </p:nvPicPr>
        <p:blipFill rotWithShape="1">
          <a:blip r:embed="rId2"/>
          <a:srcRect t="26879" r="116" b="289"/>
          <a:stretch/>
        </p:blipFill>
        <p:spPr>
          <a:xfrm>
            <a:off x="700659" y="2403007"/>
            <a:ext cx="10222994" cy="2646262"/>
          </a:xfrm>
          <a:prstGeom prst="rect">
            <a:avLst/>
          </a:prstGeom>
        </p:spPr>
      </p:pic>
      <p:sp>
        <p:nvSpPr>
          <p:cNvPr id="2" name="Title 1">
            <a:extLst>
              <a:ext uri="{FF2B5EF4-FFF2-40B4-BE49-F238E27FC236}">
                <a16:creationId xmlns:a16="http://schemas.microsoft.com/office/drawing/2014/main" id="{F3D82F90-3ABF-44B5-8FF5-5A0C30406BF4}"/>
              </a:ext>
            </a:extLst>
          </p:cNvPr>
          <p:cNvSpPr>
            <a:spLocks noGrp="1"/>
          </p:cNvSpPr>
          <p:nvPr>
            <p:ph type="title"/>
          </p:nvPr>
        </p:nvSpPr>
        <p:spPr>
          <a:xfrm>
            <a:off x="1285456" y="4162031"/>
            <a:ext cx="9485797" cy="1767141"/>
          </a:xfrm>
        </p:spPr>
        <p:txBody>
          <a:bodyPr>
            <a:normAutofit/>
          </a:bodyPr>
          <a:lstStyle/>
          <a:p>
            <a:pPr algn="ctr"/>
            <a:r>
              <a:rPr lang="en-US"/>
              <a:t>Apriori Algoritghm </a:t>
            </a:r>
          </a:p>
        </p:txBody>
      </p:sp>
      <p:sp>
        <p:nvSpPr>
          <p:cNvPr id="10" name="Title 1">
            <a:extLst>
              <a:ext uri="{FF2B5EF4-FFF2-40B4-BE49-F238E27FC236}">
                <a16:creationId xmlns:a16="http://schemas.microsoft.com/office/drawing/2014/main" id="{9BECBBF8-DC5B-4A26-B752-0DAFAE738A01}"/>
              </a:ext>
            </a:extLst>
          </p:cNvPr>
          <p:cNvSpPr txBox="1">
            <a:spLocks/>
          </p:cNvSpPr>
          <p:nvPr/>
        </p:nvSpPr>
        <p:spPr>
          <a:xfrm>
            <a:off x="335902" y="1035698"/>
            <a:ext cx="4945514" cy="487797"/>
          </a:xfrm>
          <a:prstGeom prst="rect">
            <a:avLst/>
          </a:prstGeom>
        </p:spPr>
        <p:txBody>
          <a:bodyPr vert="horz" lIns="91440" tIns="45720" rIns="91440" bIns="45720" rtlCol="0" anchor="b">
            <a:normAutofit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err="1">
                <a:latin typeface="Times New Roman" panose="02020603050405020304" pitchFamily="18" charset="0"/>
                <a:cs typeface="Times New Roman" panose="02020603050405020304" pitchFamily="18" charset="0"/>
              </a:rPr>
              <a:t>Apriori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Algoritghm</a:t>
            </a:r>
            <a:r>
              <a:rPr lang="en-US" b="1">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05675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0149D8AC-3487-4503-8115-C47719E00F0C}"/>
              </a:ext>
            </a:extLst>
          </p:cNvPr>
          <p:cNvSpPr>
            <a:spLocks noGrp="1"/>
          </p:cNvSpPr>
          <p:nvPr>
            <p:ph type="body" sz="half" idx="2"/>
          </p:nvPr>
        </p:nvSpPr>
        <p:spPr>
          <a:xfrm>
            <a:off x="8119868" y="5356067"/>
            <a:ext cx="3625595" cy="1000782"/>
          </a:xfrm>
        </p:spPr>
        <p:txBody>
          <a:bodyPr anchor="ctr">
            <a:normAutofit/>
          </a:bodyPr>
          <a:lstStyle/>
          <a:p>
            <a:r>
              <a:rPr lang="en-US"/>
              <a:t>Phase 2</a:t>
            </a:r>
          </a:p>
        </p:txBody>
      </p:sp>
      <p:sp>
        <p:nvSpPr>
          <p:cNvPr id="4" name="Title 3">
            <a:extLst>
              <a:ext uri="{FF2B5EF4-FFF2-40B4-BE49-F238E27FC236}">
                <a16:creationId xmlns:a16="http://schemas.microsoft.com/office/drawing/2014/main" id="{98E6FB46-1850-458C-AB26-88730AEDB00D}"/>
              </a:ext>
            </a:extLst>
          </p:cNvPr>
          <p:cNvSpPr>
            <a:spLocks noGrp="1"/>
          </p:cNvSpPr>
          <p:nvPr>
            <p:ph type="title"/>
          </p:nvPr>
        </p:nvSpPr>
        <p:spPr>
          <a:xfrm>
            <a:off x="8119869" y="453642"/>
            <a:ext cx="3625595" cy="4826023"/>
          </a:xfrm>
        </p:spPr>
        <p:txBody>
          <a:bodyPr anchor="ctr">
            <a:normAutofit/>
          </a:bodyPr>
          <a:lstStyle/>
          <a:p>
            <a:r>
              <a:rPr lang="en-US" b="1"/>
              <a:t>Prediction Models</a:t>
            </a:r>
          </a:p>
        </p:txBody>
      </p:sp>
      <p:pic>
        <p:nvPicPr>
          <p:cNvPr id="7" name="Picture 6" descr="Models if molecules in science classroom">
            <a:extLst>
              <a:ext uri="{FF2B5EF4-FFF2-40B4-BE49-F238E27FC236}">
                <a16:creationId xmlns:a16="http://schemas.microsoft.com/office/drawing/2014/main" id="{A8E302FD-A64D-43D2-9B93-E0B8B6AC2043}"/>
              </a:ext>
            </a:extLst>
          </p:cNvPr>
          <p:cNvPicPr>
            <a:picLocks noChangeAspect="1"/>
          </p:cNvPicPr>
          <p:nvPr/>
        </p:nvPicPr>
        <p:blipFill rotWithShape="1">
          <a:blip r:embed="rId2"/>
          <a:srcRect l="9861" r="4173"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E4479B14-A009-4CFD-B58B-C0A45C18E11C}"/>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2" name="Slide Number Placeholder 1">
            <a:extLst>
              <a:ext uri="{FF2B5EF4-FFF2-40B4-BE49-F238E27FC236}">
                <a16:creationId xmlns:a16="http://schemas.microsoft.com/office/drawing/2014/main" id="{49860CD5-937D-454F-BE3C-07B589FC6C3B}"/>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34</a:t>
            </a:fld>
            <a:endParaRPr lang="en-US"/>
          </a:p>
        </p:txBody>
      </p:sp>
    </p:spTree>
    <p:extLst>
      <p:ext uri="{BB962C8B-B14F-4D97-AF65-F5344CB8AC3E}">
        <p14:creationId xmlns:p14="http://schemas.microsoft.com/office/powerpoint/2010/main" val="11999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CADB25-EE9B-40B9-9B0B-CF02A024004F}"/>
              </a:ext>
            </a:extLst>
          </p:cNvPr>
          <p:cNvPicPr>
            <a:picLocks noChangeAspect="1"/>
          </p:cNvPicPr>
          <p:nvPr/>
        </p:nvPicPr>
        <p:blipFill rotWithShape="1">
          <a:blip r:embed="rId2"/>
          <a:srcRect l="7106" r="7106"/>
          <a:stretch/>
        </p:blipFill>
        <p:spPr>
          <a:xfrm>
            <a:off x="0" y="0"/>
            <a:ext cx="7537665" cy="6423914"/>
          </a:xfrm>
          <a:prstGeom prst="rect">
            <a:avLst/>
          </a:prstGeom>
          <a:noFill/>
        </p:spPr>
      </p:pic>
      <p:sp>
        <p:nvSpPr>
          <p:cNvPr id="4" name="Title 3">
            <a:extLst>
              <a:ext uri="{FF2B5EF4-FFF2-40B4-BE49-F238E27FC236}">
                <a16:creationId xmlns:a16="http://schemas.microsoft.com/office/drawing/2014/main" id="{77F55B42-9522-4C50-B291-9C76C111CBFF}"/>
              </a:ext>
            </a:extLst>
          </p:cNvPr>
          <p:cNvSpPr>
            <a:spLocks noGrp="1"/>
          </p:cNvSpPr>
          <p:nvPr>
            <p:ph type="title"/>
          </p:nvPr>
        </p:nvSpPr>
        <p:spPr>
          <a:xfrm>
            <a:off x="7964790" y="802436"/>
            <a:ext cx="3392382" cy="1219199"/>
          </a:xfrm>
        </p:spPr>
        <p:txBody>
          <a:bodyPr anchor="b">
            <a:normAutofit fontScale="90000"/>
          </a:bodyPr>
          <a:lstStyle/>
          <a:p>
            <a:pPr>
              <a:lnSpc>
                <a:spcPct val="90000"/>
              </a:lnSpc>
            </a:pPr>
            <a:r>
              <a:rPr lang="en-IN" b="1">
                <a:latin typeface="Times New Roman" panose="02020603050405020304" pitchFamily="18" charset="0"/>
                <a:cs typeface="Times New Roman" panose="02020603050405020304" pitchFamily="18" charset="0"/>
              </a:rPr>
              <a:t>Disease Prediction model review &amp; Accuracy</a:t>
            </a:r>
          </a:p>
        </p:txBody>
      </p:sp>
      <p:sp>
        <p:nvSpPr>
          <p:cNvPr id="14" name="Content Placeholder 3">
            <a:extLst>
              <a:ext uri="{FF2B5EF4-FFF2-40B4-BE49-F238E27FC236}">
                <a16:creationId xmlns:a16="http://schemas.microsoft.com/office/drawing/2014/main" id="{148FDF36-5021-436A-A4A0-03ABAAFE4979}"/>
              </a:ext>
            </a:extLst>
          </p:cNvPr>
          <p:cNvSpPr>
            <a:spLocks noGrp="1"/>
          </p:cNvSpPr>
          <p:nvPr>
            <p:ph sz="quarter" idx="14"/>
          </p:nvPr>
        </p:nvSpPr>
        <p:spPr>
          <a:xfrm>
            <a:off x="7955459" y="2057400"/>
            <a:ext cx="3392382" cy="3862388"/>
          </a:xfrm>
        </p:spPr>
        <p:txBody>
          <a:bodyPr/>
          <a:lstStyle/>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Reading the weights of symptoms to identify the frequency of sample symptoms in most of the Diseases.</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Checking for symptoms present in our dataset.</a:t>
            </a:r>
          </a:p>
        </p:txBody>
      </p:sp>
      <p:sp>
        <p:nvSpPr>
          <p:cNvPr id="2" name="Slide Number Placeholder 1">
            <a:extLst>
              <a:ext uri="{FF2B5EF4-FFF2-40B4-BE49-F238E27FC236}">
                <a16:creationId xmlns:a16="http://schemas.microsoft.com/office/drawing/2014/main" id="{302B5500-8F31-4E37-8F89-3845B9EC0ED3}"/>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35</a:t>
            </a:fld>
            <a:endParaRPr lang="en-US"/>
          </a:p>
        </p:txBody>
      </p:sp>
      <p:sp>
        <p:nvSpPr>
          <p:cNvPr id="3" name="Footer Placeholder 2">
            <a:extLst>
              <a:ext uri="{FF2B5EF4-FFF2-40B4-BE49-F238E27FC236}">
                <a16:creationId xmlns:a16="http://schemas.microsoft.com/office/drawing/2014/main" id="{F0170728-4E06-4D01-BFFD-4539EA4F4702}"/>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Tree>
    <p:extLst>
      <p:ext uri="{BB962C8B-B14F-4D97-AF65-F5344CB8AC3E}">
        <p14:creationId xmlns:p14="http://schemas.microsoft.com/office/powerpoint/2010/main" val="2329388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3CDCA6-70E2-46F8-8B22-6DF5E519384C}"/>
              </a:ext>
            </a:extLst>
          </p:cNvPr>
          <p:cNvSpPr>
            <a:spLocks noGrp="1"/>
          </p:cNvSpPr>
          <p:nvPr>
            <p:ph type="sldNum" sz="quarter" idx="12"/>
          </p:nvPr>
        </p:nvSpPr>
        <p:spPr/>
        <p:txBody>
          <a:bodyPr/>
          <a:lstStyle/>
          <a:p>
            <a:fld id="{3A98EE3D-8CD1-4C3F-BD1C-C98C9596463C}" type="slidenum">
              <a:rPr lang="en-US" smtClean="0"/>
              <a:t>36</a:t>
            </a:fld>
            <a:endParaRPr lang="en-US"/>
          </a:p>
        </p:txBody>
      </p:sp>
      <p:sp>
        <p:nvSpPr>
          <p:cNvPr id="3" name="Footer Placeholder 2">
            <a:extLst>
              <a:ext uri="{FF2B5EF4-FFF2-40B4-BE49-F238E27FC236}">
                <a16:creationId xmlns:a16="http://schemas.microsoft.com/office/drawing/2014/main" id="{AA0814BB-41F5-495A-B448-3EA833555D1D}"/>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4E389C4D-72B2-489E-AA2F-8D3CD260480B}"/>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Getting started with Prediction</a:t>
            </a:r>
          </a:p>
        </p:txBody>
      </p:sp>
      <p:pic>
        <p:nvPicPr>
          <p:cNvPr id="6" name="Picture 5">
            <a:extLst>
              <a:ext uri="{FF2B5EF4-FFF2-40B4-BE49-F238E27FC236}">
                <a16:creationId xmlns:a16="http://schemas.microsoft.com/office/drawing/2014/main" id="{BC3A3F41-D929-4DCF-BBE0-1ABC296DDCC0}"/>
              </a:ext>
            </a:extLst>
          </p:cNvPr>
          <p:cNvPicPr>
            <a:picLocks noChangeAspect="1"/>
          </p:cNvPicPr>
          <p:nvPr/>
        </p:nvPicPr>
        <p:blipFill>
          <a:blip r:embed="rId2"/>
          <a:srcRect/>
          <a:stretch/>
        </p:blipFill>
        <p:spPr>
          <a:xfrm>
            <a:off x="3629605" y="1784032"/>
            <a:ext cx="8117633" cy="4713212"/>
          </a:xfrm>
          <a:prstGeom prst="rect">
            <a:avLst/>
          </a:prstGeom>
        </p:spPr>
      </p:pic>
      <p:sp>
        <p:nvSpPr>
          <p:cNvPr id="7" name="TextBox 6">
            <a:extLst>
              <a:ext uri="{FF2B5EF4-FFF2-40B4-BE49-F238E27FC236}">
                <a16:creationId xmlns:a16="http://schemas.microsoft.com/office/drawing/2014/main" id="{31230BB6-A60E-4B9E-802F-B1C4D49BB190}"/>
              </a:ext>
            </a:extLst>
          </p:cNvPr>
          <p:cNvSpPr txBox="1"/>
          <p:nvPr/>
        </p:nvSpPr>
        <p:spPr>
          <a:xfrm>
            <a:off x="447869" y="2118049"/>
            <a:ext cx="2892490" cy="3139321"/>
          </a:xfrm>
          <a:prstGeom prst="rect">
            <a:avLst/>
          </a:prstGeom>
          <a:noFill/>
        </p:spPr>
        <p:txBody>
          <a:bodyPr wrap="square" rtlCol="0">
            <a:spAutoFit/>
          </a:bodyPr>
          <a:lstStyle/>
          <a:p>
            <a:pPr marL="285750" indent="-285750">
              <a:buFont typeface="Wingdings" panose="05000000000000000000" pitchFamily="2" charset="2"/>
              <a:buChar char="Ø"/>
            </a:pPr>
            <a:r>
              <a:rPr lang="en-IN">
                <a:latin typeface="Times New Roman" panose="02020603050405020304" pitchFamily="18" charset="0"/>
                <a:cs typeface="Times New Roman" panose="02020603050405020304" pitchFamily="18" charset="0"/>
              </a:rPr>
              <a:t>Getting an overview of number of diseases in dataset and accordingly assigning the disease names to labels for prediction.</a:t>
            </a:r>
          </a:p>
          <a:p>
            <a:pPr marL="285750" indent="-285750">
              <a:buFont typeface="Wingdings" panose="05000000000000000000" pitchFamily="2" charset="2"/>
              <a:buChar char="Ø"/>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a:latin typeface="Times New Roman" panose="02020603050405020304" pitchFamily="18" charset="0"/>
                <a:cs typeface="Times New Roman" panose="02020603050405020304" pitchFamily="18" charset="0"/>
              </a:rPr>
              <a:t>Finally Splitting the data in the ratio of</a:t>
            </a:r>
          </a:p>
          <a:p>
            <a:r>
              <a:rPr lang="en-IN">
                <a:latin typeface="Times New Roman" panose="02020603050405020304" pitchFamily="18" charset="0"/>
                <a:cs typeface="Times New Roman" panose="02020603050405020304" pitchFamily="18" charset="0"/>
              </a:rPr>
              <a:t>  (85  : 15)</a:t>
            </a:r>
          </a:p>
          <a:p>
            <a:r>
              <a:rPr lang="en-IN">
                <a:latin typeface="Times New Roman" panose="02020603050405020304" pitchFamily="18" charset="0"/>
                <a:cs typeface="Times New Roman" panose="02020603050405020304" pitchFamily="18" charset="0"/>
              </a:rPr>
              <a:t>(train : test)</a:t>
            </a:r>
          </a:p>
        </p:txBody>
      </p:sp>
    </p:spTree>
    <p:extLst>
      <p:ext uri="{BB962C8B-B14F-4D97-AF65-F5344CB8AC3E}">
        <p14:creationId xmlns:p14="http://schemas.microsoft.com/office/powerpoint/2010/main" val="2551162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86585-569F-45C0-8ED5-F67D38D80EC4}"/>
              </a:ext>
            </a:extLst>
          </p:cNvPr>
          <p:cNvSpPr>
            <a:spLocks noGrp="1"/>
          </p:cNvSpPr>
          <p:nvPr>
            <p:ph type="sldNum" sz="quarter" idx="12"/>
          </p:nvPr>
        </p:nvSpPr>
        <p:spPr/>
        <p:txBody>
          <a:bodyPr/>
          <a:lstStyle/>
          <a:p>
            <a:fld id="{3A98EE3D-8CD1-4C3F-BD1C-C98C9596463C}" type="slidenum">
              <a:rPr lang="en-US" smtClean="0"/>
              <a:t>37</a:t>
            </a:fld>
            <a:endParaRPr lang="en-US"/>
          </a:p>
        </p:txBody>
      </p:sp>
      <p:sp>
        <p:nvSpPr>
          <p:cNvPr id="3" name="Footer Placeholder 2">
            <a:extLst>
              <a:ext uri="{FF2B5EF4-FFF2-40B4-BE49-F238E27FC236}">
                <a16:creationId xmlns:a16="http://schemas.microsoft.com/office/drawing/2014/main" id="{F83EDAF1-89A4-491E-A3F0-DA8A47213400}"/>
              </a:ext>
            </a:extLst>
          </p:cNvPr>
          <p:cNvSpPr>
            <a:spLocks noGrp="1"/>
          </p:cNvSpPr>
          <p:nvPr>
            <p:ph type="ftr" sz="quarter" idx="11"/>
          </p:nvPr>
        </p:nvSpPr>
        <p:spPr/>
        <p:txBody>
          <a:bodyPr/>
          <a:lstStyle/>
          <a:p>
            <a:pPr algn="l"/>
            <a:r>
              <a:rPr lang="en-US"/>
              <a:t>Analysis and prediction of effect of virus diseases in human + deployment</a:t>
            </a:r>
          </a:p>
        </p:txBody>
      </p:sp>
      <p:pic>
        <p:nvPicPr>
          <p:cNvPr id="7" name="Picture 6">
            <a:extLst>
              <a:ext uri="{FF2B5EF4-FFF2-40B4-BE49-F238E27FC236}">
                <a16:creationId xmlns:a16="http://schemas.microsoft.com/office/drawing/2014/main" id="{C020F2AD-82A4-41B9-8BF7-544DDC28A809}"/>
              </a:ext>
            </a:extLst>
          </p:cNvPr>
          <p:cNvPicPr>
            <a:picLocks noChangeAspect="1"/>
          </p:cNvPicPr>
          <p:nvPr/>
        </p:nvPicPr>
        <p:blipFill>
          <a:blip r:embed="rId2"/>
          <a:stretch>
            <a:fillRect/>
          </a:stretch>
        </p:blipFill>
        <p:spPr>
          <a:xfrm>
            <a:off x="146807" y="3994700"/>
            <a:ext cx="11898385" cy="2429214"/>
          </a:xfrm>
          <a:prstGeom prst="rect">
            <a:avLst/>
          </a:prstGeom>
        </p:spPr>
      </p:pic>
      <p:sp>
        <p:nvSpPr>
          <p:cNvPr id="13" name="Title 3">
            <a:extLst>
              <a:ext uri="{FF2B5EF4-FFF2-40B4-BE49-F238E27FC236}">
                <a16:creationId xmlns:a16="http://schemas.microsoft.com/office/drawing/2014/main" id="{BCF4B623-41FB-4834-89FB-CBA744B3527A}"/>
              </a:ext>
            </a:extLst>
          </p:cNvPr>
          <p:cNvSpPr>
            <a:spLocks noGrp="1"/>
          </p:cNvSpPr>
          <p:nvPr>
            <p:ph type="title"/>
          </p:nvPr>
        </p:nvSpPr>
        <p:spPr>
          <a:xfrm>
            <a:off x="559837" y="1082350"/>
            <a:ext cx="10788004" cy="671805"/>
          </a:xfrm>
        </p:spPr>
        <p:txBody>
          <a:bodyPr anchor="b">
            <a:normAutofit/>
          </a:bodyPr>
          <a:lstStyle/>
          <a:p>
            <a:pPr>
              <a:lnSpc>
                <a:spcPct val="90000"/>
              </a:lnSpc>
            </a:pPr>
            <a:r>
              <a:rPr lang="en-IN" b="1">
                <a:latin typeface="Times New Roman" panose="02020603050405020304" pitchFamily="18" charset="0"/>
                <a:cs typeface="Times New Roman" panose="02020603050405020304" pitchFamily="18" charset="0"/>
              </a:rPr>
              <a:t>Model’s accuracy</a:t>
            </a:r>
          </a:p>
        </p:txBody>
      </p:sp>
      <p:sp>
        <p:nvSpPr>
          <p:cNvPr id="14" name="TextBox 13">
            <a:extLst>
              <a:ext uri="{FF2B5EF4-FFF2-40B4-BE49-F238E27FC236}">
                <a16:creationId xmlns:a16="http://schemas.microsoft.com/office/drawing/2014/main" id="{895FDC39-5485-4892-9056-887A5F9EC065}"/>
              </a:ext>
            </a:extLst>
          </p:cNvPr>
          <p:cNvSpPr txBox="1"/>
          <p:nvPr/>
        </p:nvSpPr>
        <p:spPr>
          <a:xfrm>
            <a:off x="438539" y="2034073"/>
            <a:ext cx="11299371" cy="1754326"/>
          </a:xfrm>
          <a:prstGeom prst="rect">
            <a:avLst/>
          </a:prstGeom>
          <a:noFill/>
        </p:spPr>
        <p:txBody>
          <a:bodyPr wrap="square" rtlCol="0">
            <a:spAutoFit/>
          </a:bodyPr>
          <a:lstStyle/>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Finally training model and predicting the Test set using SVC (Support Vector Classifier)</a:t>
            </a:r>
          </a:p>
          <a:p>
            <a:pPr marL="285750" indent="-285750">
              <a:buFont typeface="Wingdings" panose="05000000000000000000" pitchFamily="2" charset="2"/>
              <a:buChar char="ü"/>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Our model’s accuracy comes out to be 93%.</a:t>
            </a:r>
          </a:p>
          <a:p>
            <a:pPr marL="285750" indent="-285750">
              <a:buFont typeface="Wingdings" panose="05000000000000000000" pitchFamily="2" charset="2"/>
              <a:buChar char="ü"/>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To understand the balance between precision and recall we calculated F1 Score that turned out to be 93.8%. The Concludes that most of the Actual True Positive Values were predicted True Positive and Similarly for the other one.</a:t>
            </a:r>
          </a:p>
        </p:txBody>
      </p:sp>
    </p:spTree>
    <p:extLst>
      <p:ext uri="{BB962C8B-B14F-4D97-AF65-F5344CB8AC3E}">
        <p14:creationId xmlns:p14="http://schemas.microsoft.com/office/powerpoint/2010/main" val="3352348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384D76-9A0F-4794-B10C-1E2DB1D15B52}"/>
              </a:ext>
            </a:extLst>
          </p:cNvPr>
          <p:cNvSpPr>
            <a:spLocks noGrp="1"/>
          </p:cNvSpPr>
          <p:nvPr>
            <p:ph type="sldNum" sz="quarter" idx="12"/>
          </p:nvPr>
        </p:nvSpPr>
        <p:spPr/>
        <p:txBody>
          <a:bodyPr/>
          <a:lstStyle/>
          <a:p>
            <a:fld id="{3A98EE3D-8CD1-4C3F-BD1C-C98C9596463C}" type="slidenum">
              <a:rPr lang="en-US" smtClean="0"/>
              <a:t>38</a:t>
            </a:fld>
            <a:endParaRPr lang="en-US"/>
          </a:p>
        </p:txBody>
      </p:sp>
      <p:sp>
        <p:nvSpPr>
          <p:cNvPr id="3" name="Footer Placeholder 2">
            <a:extLst>
              <a:ext uri="{FF2B5EF4-FFF2-40B4-BE49-F238E27FC236}">
                <a16:creationId xmlns:a16="http://schemas.microsoft.com/office/drawing/2014/main" id="{D366B8A6-D6A1-4C35-8A0D-4C2842E4EB3E}"/>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64DA37F4-33D7-4A4F-BF0F-6A04574E7CA5}"/>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4F7E78AC-0731-4EE8-B0AB-7EB8A5210EDC}"/>
              </a:ext>
            </a:extLst>
          </p:cNvPr>
          <p:cNvPicPr>
            <a:picLocks noChangeAspect="1"/>
          </p:cNvPicPr>
          <p:nvPr/>
        </p:nvPicPr>
        <p:blipFill>
          <a:blip r:embed="rId2"/>
          <a:stretch>
            <a:fillRect/>
          </a:stretch>
        </p:blipFill>
        <p:spPr>
          <a:xfrm>
            <a:off x="0" y="32863"/>
            <a:ext cx="12192000" cy="6792273"/>
          </a:xfrm>
          <a:prstGeom prst="rect">
            <a:avLst/>
          </a:prstGeom>
        </p:spPr>
      </p:pic>
    </p:spTree>
    <p:extLst>
      <p:ext uri="{BB962C8B-B14F-4D97-AF65-F5344CB8AC3E}">
        <p14:creationId xmlns:p14="http://schemas.microsoft.com/office/powerpoint/2010/main" val="1558074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C6043-CEA2-47B1-A1FA-640534E6AD56}"/>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39</a:t>
            </a:fld>
            <a:endParaRPr lang="en-US"/>
          </a:p>
        </p:txBody>
      </p:sp>
      <p:sp>
        <p:nvSpPr>
          <p:cNvPr id="3" name="Footer Placeholder 2">
            <a:extLst>
              <a:ext uri="{FF2B5EF4-FFF2-40B4-BE49-F238E27FC236}">
                <a16:creationId xmlns:a16="http://schemas.microsoft.com/office/drawing/2014/main" id="{DFB194BD-6560-48E7-BA85-1BEBE70B16AF}"/>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50BDA925-C22B-4915-AF28-3B587F1ABA85}"/>
              </a:ext>
            </a:extLst>
          </p:cNvPr>
          <p:cNvSpPr>
            <a:spLocks noGrp="1"/>
          </p:cNvSpPr>
          <p:nvPr>
            <p:ph type="title"/>
          </p:nvPr>
        </p:nvSpPr>
        <p:spPr>
          <a:xfrm>
            <a:off x="581193" y="729658"/>
            <a:ext cx="11029616" cy="988332"/>
          </a:xfrm>
        </p:spPr>
        <p:txBody>
          <a:bodyPr anchor="b">
            <a:normAutofit/>
          </a:bodyPr>
          <a:lstStyle/>
          <a:p>
            <a:r>
              <a:rPr lang="en-US" b="1">
                <a:latin typeface="Times New Roman" panose="02020603050405020304" pitchFamily="18" charset="0"/>
                <a:cs typeface="Times New Roman" panose="02020603050405020304" pitchFamily="18" charset="0"/>
              </a:rPr>
              <a:t>DISEASE PREDICTION USING MACHINE LEARNING </a:t>
            </a:r>
          </a:p>
        </p:txBody>
      </p:sp>
      <p:pic>
        <p:nvPicPr>
          <p:cNvPr id="7" name="Picture 7" descr="Diagram&#10;&#10;Description automatically generated">
            <a:extLst>
              <a:ext uri="{FF2B5EF4-FFF2-40B4-BE49-F238E27FC236}">
                <a16:creationId xmlns:a16="http://schemas.microsoft.com/office/drawing/2014/main" id="{3827013D-0460-43E6-9C73-9ED50787B863}"/>
              </a:ext>
            </a:extLst>
          </p:cNvPr>
          <p:cNvPicPr>
            <a:picLocks noChangeAspect="1"/>
          </p:cNvPicPr>
          <p:nvPr/>
        </p:nvPicPr>
        <p:blipFill>
          <a:blip r:embed="rId2"/>
          <a:stretch>
            <a:fillRect/>
          </a:stretch>
        </p:blipFill>
        <p:spPr>
          <a:xfrm>
            <a:off x="1434952" y="2228003"/>
            <a:ext cx="3714872" cy="3633047"/>
          </a:xfrm>
          <a:prstGeom prst="rect">
            <a:avLst/>
          </a:prstGeom>
          <a:noFill/>
        </p:spPr>
      </p:pic>
      <p:sp>
        <p:nvSpPr>
          <p:cNvPr id="5" name="Content Placeholder 4">
            <a:extLst>
              <a:ext uri="{FF2B5EF4-FFF2-40B4-BE49-F238E27FC236}">
                <a16:creationId xmlns:a16="http://schemas.microsoft.com/office/drawing/2014/main" id="{2840480C-B9FE-4EAE-B876-B6D846EC97C3}"/>
              </a:ext>
            </a:extLst>
          </p:cNvPr>
          <p:cNvSpPr>
            <a:spLocks noGrp="1"/>
          </p:cNvSpPr>
          <p:nvPr>
            <p:ph sz="half" idx="2"/>
          </p:nvPr>
        </p:nvSpPr>
        <p:spPr>
          <a:xfrm>
            <a:off x="6188417" y="2228003"/>
            <a:ext cx="5422392" cy="3633047"/>
          </a:xfrm>
        </p:spPr>
        <p:txBody>
          <a:bodyPr anchor="ctr">
            <a:normAutofit/>
          </a:bodyPr>
          <a:lstStyle/>
          <a:p>
            <a:pPr marL="305435" indent="-305435"/>
            <a:r>
              <a:rPr lang="en-US">
                <a:latin typeface="Times New Roman" panose="02020603050405020304" pitchFamily="18" charset="0"/>
                <a:cs typeface="Times New Roman" panose="02020603050405020304" pitchFamily="18" charset="0"/>
              </a:rPr>
              <a:t>The classical diagnosis method is a process where the patient has to visit a doctor, undergo various medical tests, and then come to a conclusion. This process is very time-consuming. </a:t>
            </a:r>
          </a:p>
          <a:p>
            <a:pPr marL="305435" indent="-305435"/>
            <a:r>
              <a:rPr lang="en-US">
                <a:latin typeface="Times New Roman" panose="02020603050405020304" pitchFamily="18" charset="0"/>
                <a:cs typeface="Times New Roman" panose="02020603050405020304" pitchFamily="18" charset="0"/>
              </a:rPr>
              <a:t>To save time required for the initial process of diagnosis symptoms, this project proposes an automated disease prediction system that relies on user input. </a:t>
            </a:r>
          </a:p>
          <a:p>
            <a:pPr marL="305435" indent="-305435"/>
            <a:r>
              <a:rPr lang="en-US">
                <a:latin typeface="Times New Roman" panose="02020603050405020304" pitchFamily="18" charset="0"/>
                <a:cs typeface="Times New Roman" panose="02020603050405020304" pitchFamily="18" charset="0"/>
              </a:rPr>
              <a:t>The system takes input from the user and provides a list of probable diseases. </a:t>
            </a:r>
          </a:p>
        </p:txBody>
      </p:sp>
    </p:spTree>
    <p:extLst>
      <p:ext uri="{BB962C8B-B14F-4D97-AF65-F5344CB8AC3E}">
        <p14:creationId xmlns:p14="http://schemas.microsoft.com/office/powerpoint/2010/main" val="209357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4</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pic>
        <p:nvPicPr>
          <p:cNvPr id="12" name="Picture Placeholder 11">
            <a:extLst>
              <a:ext uri="{FF2B5EF4-FFF2-40B4-BE49-F238E27FC236}">
                <a16:creationId xmlns:a16="http://schemas.microsoft.com/office/drawing/2014/main" id="{29E16458-0C9B-4162-8A08-7C0E3BE746CB}"/>
              </a:ext>
            </a:extLst>
          </p:cNvPr>
          <p:cNvPicPr>
            <a:picLocks noGrp="1" noChangeAspect="1"/>
          </p:cNvPicPr>
          <p:nvPr>
            <p:ph type="pic" idx="1"/>
          </p:nvPr>
        </p:nvPicPr>
        <p:blipFill rotWithShape="1">
          <a:blip r:embed="rId3"/>
          <a:srcRect b="4816"/>
          <a:stretch/>
        </p:blipFill>
        <p:spPr>
          <a:xfrm>
            <a:off x="0" y="0"/>
            <a:ext cx="12201766" cy="6123451"/>
          </a:xfrm>
        </p:spPr>
      </p:pic>
      <p:sp>
        <p:nvSpPr>
          <p:cNvPr id="13" name="TextBox 12">
            <a:extLst>
              <a:ext uri="{FF2B5EF4-FFF2-40B4-BE49-F238E27FC236}">
                <a16:creationId xmlns:a16="http://schemas.microsoft.com/office/drawing/2014/main" id="{83FD270D-E102-49C5-8DD6-A83E9CE862E5}"/>
              </a:ext>
            </a:extLst>
          </p:cNvPr>
          <p:cNvSpPr txBox="1"/>
          <p:nvPr/>
        </p:nvSpPr>
        <p:spPr>
          <a:xfrm>
            <a:off x="0" y="6123451"/>
            <a:ext cx="12201766"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Diagram represents the analysis of Frequency of people suffering from HIV Infections under certain Age groups, as shows this data is the representation of 240k values</a:t>
            </a:r>
          </a:p>
        </p:txBody>
      </p:sp>
    </p:spTree>
    <p:extLst>
      <p:ext uri="{BB962C8B-B14F-4D97-AF65-F5344CB8AC3E}">
        <p14:creationId xmlns:p14="http://schemas.microsoft.com/office/powerpoint/2010/main" val="2608015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08771A-D803-419F-87AC-A53001F39D1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40</a:t>
            </a:fld>
            <a:endParaRPr lang="en-US"/>
          </a:p>
        </p:txBody>
      </p:sp>
      <p:sp>
        <p:nvSpPr>
          <p:cNvPr id="3" name="Footer Placeholder 2">
            <a:extLst>
              <a:ext uri="{FF2B5EF4-FFF2-40B4-BE49-F238E27FC236}">
                <a16:creationId xmlns:a16="http://schemas.microsoft.com/office/drawing/2014/main" id="{23C2B756-C17C-4782-BD7D-123EB107691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0A4868A0-6618-47F7-A6C4-9C2E480E81AD}"/>
              </a:ext>
            </a:extLst>
          </p:cNvPr>
          <p:cNvSpPr>
            <a:spLocks noGrp="1"/>
          </p:cNvSpPr>
          <p:nvPr>
            <p:ph type="title"/>
          </p:nvPr>
        </p:nvSpPr>
        <p:spPr>
          <a:xfrm>
            <a:off x="581193" y="729658"/>
            <a:ext cx="11029616" cy="988332"/>
          </a:xfrm>
        </p:spPr>
        <p:txBody>
          <a:bodyPr anchor="b">
            <a:normAutofit/>
          </a:bodyPr>
          <a:lstStyle/>
          <a:p>
            <a:r>
              <a:rPr lang="en-US" b="1">
                <a:latin typeface="Times New Roman" panose="02020603050405020304" pitchFamily="18" charset="0"/>
                <a:cs typeface="Times New Roman" panose="02020603050405020304" pitchFamily="18" charset="0"/>
              </a:rPr>
              <a:t>Module description : </a:t>
            </a:r>
          </a:p>
        </p:txBody>
      </p:sp>
      <p:pic>
        <p:nvPicPr>
          <p:cNvPr id="6" name="Picture 6" descr="Diagram&#10;&#10;Description automatically generated">
            <a:extLst>
              <a:ext uri="{FF2B5EF4-FFF2-40B4-BE49-F238E27FC236}">
                <a16:creationId xmlns:a16="http://schemas.microsoft.com/office/drawing/2014/main" id="{880A479B-3E63-4E3D-BD36-444AF6E75357}"/>
              </a:ext>
            </a:extLst>
          </p:cNvPr>
          <p:cNvPicPr>
            <a:picLocks noChangeAspect="1"/>
          </p:cNvPicPr>
          <p:nvPr/>
        </p:nvPicPr>
        <p:blipFill>
          <a:blip r:embed="rId2"/>
          <a:stretch>
            <a:fillRect/>
          </a:stretch>
        </p:blipFill>
        <p:spPr>
          <a:xfrm>
            <a:off x="581193" y="2885491"/>
            <a:ext cx="5422390" cy="2318071"/>
          </a:xfrm>
          <a:prstGeom prst="rect">
            <a:avLst/>
          </a:prstGeom>
          <a:noFill/>
        </p:spPr>
      </p:pic>
      <p:sp>
        <p:nvSpPr>
          <p:cNvPr id="5" name="Content Placeholder 4">
            <a:extLst>
              <a:ext uri="{FF2B5EF4-FFF2-40B4-BE49-F238E27FC236}">
                <a16:creationId xmlns:a16="http://schemas.microsoft.com/office/drawing/2014/main" id="{4953E83A-BDD5-4759-A55E-9869FE82175C}"/>
              </a:ext>
            </a:extLst>
          </p:cNvPr>
          <p:cNvSpPr>
            <a:spLocks noGrp="1"/>
          </p:cNvSpPr>
          <p:nvPr>
            <p:ph sz="half" idx="2"/>
          </p:nvPr>
        </p:nvSpPr>
        <p:spPr>
          <a:xfrm>
            <a:off x="6188417" y="2228003"/>
            <a:ext cx="5422392" cy="3633047"/>
          </a:xfrm>
        </p:spPr>
        <p:txBody>
          <a:bodyPr anchor="ctr">
            <a:normAutofit fontScale="92500" lnSpcReduction="10000"/>
          </a:bodyPr>
          <a:lstStyle/>
          <a:p>
            <a:pPr marL="305435" indent="-305435"/>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cs typeface="Times New Roman" panose="02020603050405020304" pitchFamily="18" charset="0"/>
              </a:rPr>
              <a:t>The system will predict the disease where the symptoms are given as the input. </a:t>
            </a:r>
          </a:p>
          <a:p>
            <a:pPr marL="305435" indent="-305435"/>
            <a:r>
              <a:rPr lang="en-US">
                <a:latin typeface="Times New Roman" panose="02020603050405020304" pitchFamily="18" charset="0"/>
                <a:cs typeface="Times New Roman" panose="02020603050405020304" pitchFamily="18" charset="0"/>
              </a:rPr>
              <a:t>The disease will be predicted using the Naive Bayesian algorithm. </a:t>
            </a:r>
          </a:p>
          <a:p>
            <a:pPr marL="305435" indent="-305435"/>
            <a:r>
              <a:rPr lang="en-US">
                <a:latin typeface="Times New Roman" panose="02020603050405020304" pitchFamily="18" charset="0"/>
                <a:cs typeface="Times New Roman" panose="02020603050405020304" pitchFamily="18" charset="0"/>
              </a:rPr>
              <a:t>According to the literature survey, this algorithm results in the maximum accuracy for a larger dataset.</a:t>
            </a:r>
          </a:p>
          <a:p>
            <a:pPr marL="305435" indent="-305435"/>
            <a:r>
              <a:rPr lang="en-US">
                <a:latin typeface="Times New Roman" panose="02020603050405020304" pitchFamily="18" charset="0"/>
                <a:cs typeface="Times New Roman" panose="02020603050405020304" pitchFamily="18" charset="0"/>
              </a:rPr>
              <a:t> The dataset contains disease as labels and for each disease, symptoms are given. 70% of the dataset will be used as training and 30% will be used for training data. </a:t>
            </a:r>
          </a:p>
          <a:p>
            <a:pPr marL="305435" indent="-305435"/>
            <a:r>
              <a:rPr lang="en-US">
                <a:latin typeface="Times New Roman" panose="02020603050405020304" pitchFamily="18" charset="0"/>
                <a:cs typeface="Times New Roman" panose="02020603050405020304" pitchFamily="18" charset="0"/>
              </a:rPr>
              <a:t>Training and testing would be done on the dataset and the desired output will be obtained. </a:t>
            </a:r>
          </a:p>
        </p:txBody>
      </p:sp>
    </p:spTree>
    <p:extLst>
      <p:ext uri="{BB962C8B-B14F-4D97-AF65-F5344CB8AC3E}">
        <p14:creationId xmlns:p14="http://schemas.microsoft.com/office/powerpoint/2010/main" val="975026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4DEF9C-A912-450F-B281-04243D243AD5}"/>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41</a:t>
            </a:fld>
            <a:endParaRPr lang="en-US"/>
          </a:p>
        </p:txBody>
      </p:sp>
      <p:sp>
        <p:nvSpPr>
          <p:cNvPr id="3" name="Footer Placeholder 2">
            <a:extLst>
              <a:ext uri="{FF2B5EF4-FFF2-40B4-BE49-F238E27FC236}">
                <a16:creationId xmlns:a16="http://schemas.microsoft.com/office/drawing/2014/main" id="{AB3A7458-B0E2-4DB6-8AC1-63FAE96C790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2A04CEF9-C322-479B-BC25-821A3077EBEE}"/>
              </a:ext>
            </a:extLst>
          </p:cNvPr>
          <p:cNvSpPr>
            <a:spLocks noGrp="1"/>
          </p:cNvSpPr>
          <p:nvPr>
            <p:ph type="title"/>
          </p:nvPr>
        </p:nvSpPr>
        <p:spPr>
          <a:xfrm>
            <a:off x="581193" y="729658"/>
            <a:ext cx="11029616" cy="988332"/>
          </a:xfrm>
        </p:spPr>
        <p:txBody>
          <a:bodyPr anchor="b">
            <a:normAutofit/>
          </a:bodyPr>
          <a:lstStyle/>
          <a:p>
            <a:r>
              <a:rPr lang="en-US" b="1">
                <a:latin typeface="Times New Roman" panose="02020603050405020304" pitchFamily="18" charset="0"/>
                <a:cs typeface="Times New Roman" panose="02020603050405020304" pitchFamily="18" charset="0"/>
              </a:rPr>
              <a:t>GUI :  </a:t>
            </a:r>
          </a:p>
        </p:txBody>
      </p:sp>
      <p:pic>
        <p:nvPicPr>
          <p:cNvPr id="6" name="Picture 6" descr="Graphical user interface, application&#10;&#10;Description automatically generated">
            <a:extLst>
              <a:ext uri="{FF2B5EF4-FFF2-40B4-BE49-F238E27FC236}">
                <a16:creationId xmlns:a16="http://schemas.microsoft.com/office/drawing/2014/main" id="{1E5A9DA0-2F9D-438B-8369-D130D8F3E9A9}"/>
              </a:ext>
            </a:extLst>
          </p:cNvPr>
          <p:cNvPicPr>
            <a:picLocks noChangeAspect="1"/>
          </p:cNvPicPr>
          <p:nvPr/>
        </p:nvPicPr>
        <p:blipFill>
          <a:blip r:embed="rId2"/>
          <a:stretch>
            <a:fillRect/>
          </a:stretch>
        </p:blipFill>
        <p:spPr>
          <a:xfrm>
            <a:off x="581193" y="2614371"/>
            <a:ext cx="5422390" cy="2860311"/>
          </a:xfrm>
          <a:prstGeom prst="rect">
            <a:avLst/>
          </a:prstGeom>
          <a:noFill/>
        </p:spPr>
      </p:pic>
      <p:sp>
        <p:nvSpPr>
          <p:cNvPr id="5" name="Content Placeholder 4">
            <a:extLst>
              <a:ext uri="{FF2B5EF4-FFF2-40B4-BE49-F238E27FC236}">
                <a16:creationId xmlns:a16="http://schemas.microsoft.com/office/drawing/2014/main" id="{5F2E8C60-58F1-46AF-BEB0-5936ABCF0398}"/>
              </a:ext>
            </a:extLst>
          </p:cNvPr>
          <p:cNvSpPr>
            <a:spLocks noGrp="1"/>
          </p:cNvSpPr>
          <p:nvPr>
            <p:ph sz="half" idx="2"/>
          </p:nvPr>
        </p:nvSpPr>
        <p:spPr>
          <a:xfrm>
            <a:off x="6188417" y="2228003"/>
            <a:ext cx="5422392" cy="3633047"/>
          </a:xfrm>
        </p:spPr>
        <p:txBody>
          <a:bodyPr anchor="ctr">
            <a:normAutofit/>
          </a:bodyPr>
          <a:lstStyle/>
          <a:p>
            <a:pPr marL="305435" indent="-305435"/>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cs typeface="Times New Roman" panose="02020603050405020304" pitchFamily="18" charset="0"/>
              </a:rPr>
              <a:t>We have used the </a:t>
            </a:r>
            <a:r>
              <a:rPr lang="en-US" err="1">
                <a:latin typeface="Times New Roman" panose="02020603050405020304" pitchFamily="18" charset="0"/>
                <a:cs typeface="Times New Roman" panose="02020603050405020304" pitchFamily="18" charset="0"/>
              </a:rPr>
              <a:t>Tkinter</a:t>
            </a:r>
            <a:r>
              <a:rPr lang="en-US">
                <a:latin typeface="Times New Roman" panose="02020603050405020304" pitchFamily="18" charset="0"/>
                <a:cs typeface="Times New Roman" panose="02020603050405020304" pitchFamily="18" charset="0"/>
              </a:rPr>
              <a:t> package for the User interface. </a:t>
            </a:r>
          </a:p>
          <a:p>
            <a:pPr marL="305435" indent="-305435"/>
            <a:r>
              <a:rPr lang="en-US" err="1">
                <a:latin typeface="Times New Roman" panose="02020603050405020304" pitchFamily="18" charset="0"/>
                <a:cs typeface="Times New Roman" panose="02020603050405020304" pitchFamily="18" charset="0"/>
              </a:rPr>
              <a:t>Tkinter</a:t>
            </a:r>
            <a:r>
              <a:rPr lang="en-US">
                <a:latin typeface="Times New Roman" panose="02020603050405020304" pitchFamily="18" charset="0"/>
                <a:cs typeface="Times New Roman" panose="02020603050405020304" pitchFamily="18" charset="0"/>
              </a:rPr>
              <a:t> is the standard GUI library for python. </a:t>
            </a:r>
          </a:p>
          <a:p>
            <a:pPr marL="305435" indent="-305435"/>
            <a:r>
              <a:rPr lang="en-US">
                <a:latin typeface="Times New Roman" panose="02020603050405020304" pitchFamily="18" charset="0"/>
                <a:cs typeface="Times New Roman" panose="02020603050405020304" pitchFamily="18" charset="0"/>
              </a:rPr>
              <a:t>Python, when combined with </a:t>
            </a:r>
            <a:r>
              <a:rPr lang="en-US" err="1">
                <a:latin typeface="Times New Roman" panose="02020603050405020304" pitchFamily="18" charset="0"/>
                <a:cs typeface="Times New Roman" panose="02020603050405020304" pitchFamily="18" charset="0"/>
              </a:rPr>
              <a:t>Tkinter</a:t>
            </a:r>
            <a:r>
              <a:rPr lang="en-US">
                <a:latin typeface="Times New Roman" panose="02020603050405020304" pitchFamily="18" charset="0"/>
                <a:cs typeface="Times New Roman" panose="02020603050405020304" pitchFamily="18" charset="0"/>
              </a:rPr>
              <a:t>, provides a fast and easy way to create a GUI application.</a:t>
            </a:r>
          </a:p>
          <a:p>
            <a:pPr marL="305435" indent="-305435"/>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Tkinter</a:t>
            </a:r>
            <a:r>
              <a:rPr lang="en-US">
                <a:latin typeface="Times New Roman" panose="02020603050405020304" pitchFamily="18" charset="0"/>
                <a:cs typeface="Times New Roman" panose="02020603050405020304" pitchFamily="18" charset="0"/>
              </a:rPr>
              <a:t> provides a powerful object-oriented interface to the Tk GUI toolkit. </a:t>
            </a:r>
          </a:p>
        </p:txBody>
      </p:sp>
    </p:spTree>
    <p:extLst>
      <p:ext uri="{BB962C8B-B14F-4D97-AF65-F5344CB8AC3E}">
        <p14:creationId xmlns:p14="http://schemas.microsoft.com/office/powerpoint/2010/main" val="2799861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EB94D-97BB-4588-B8FB-7122025989BE}"/>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42</a:t>
            </a:fld>
            <a:endParaRPr lang="en-US"/>
          </a:p>
        </p:txBody>
      </p:sp>
      <p:sp>
        <p:nvSpPr>
          <p:cNvPr id="3" name="Footer Placeholder 2">
            <a:extLst>
              <a:ext uri="{FF2B5EF4-FFF2-40B4-BE49-F238E27FC236}">
                <a16:creationId xmlns:a16="http://schemas.microsoft.com/office/drawing/2014/main" id="{F7BDF42D-14FE-4FC5-8552-93DB01B2F221}"/>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14E9802F-CAB1-4D53-A292-C8B2FDA6236E}"/>
              </a:ext>
            </a:extLst>
          </p:cNvPr>
          <p:cNvSpPr>
            <a:spLocks noGrp="1"/>
          </p:cNvSpPr>
          <p:nvPr>
            <p:ph type="title"/>
          </p:nvPr>
        </p:nvSpPr>
        <p:spPr>
          <a:xfrm>
            <a:off x="581193" y="729658"/>
            <a:ext cx="11029616" cy="988332"/>
          </a:xfrm>
        </p:spPr>
        <p:txBody>
          <a:bodyPr anchor="b">
            <a:normAutofit/>
          </a:bodyPr>
          <a:lstStyle/>
          <a:p>
            <a:r>
              <a:rPr lang="en-US" b="1">
                <a:latin typeface="Times New Roman" panose="02020603050405020304" pitchFamily="18" charset="0"/>
                <a:cs typeface="Times New Roman" panose="02020603050405020304" pitchFamily="18" charset="0"/>
              </a:rPr>
              <a:t>Result and conclusion : </a:t>
            </a:r>
          </a:p>
        </p:txBody>
      </p:sp>
      <p:pic>
        <p:nvPicPr>
          <p:cNvPr id="6" name="Picture 6">
            <a:extLst>
              <a:ext uri="{FF2B5EF4-FFF2-40B4-BE49-F238E27FC236}">
                <a16:creationId xmlns:a16="http://schemas.microsoft.com/office/drawing/2014/main" id="{7E3483B7-035C-411E-B7D9-067712C014BC}"/>
              </a:ext>
            </a:extLst>
          </p:cNvPr>
          <p:cNvPicPr>
            <a:picLocks noChangeAspect="1"/>
          </p:cNvPicPr>
          <p:nvPr/>
        </p:nvPicPr>
        <p:blipFill>
          <a:blip r:embed="rId2"/>
          <a:stretch>
            <a:fillRect/>
          </a:stretch>
        </p:blipFill>
        <p:spPr>
          <a:xfrm>
            <a:off x="581193" y="2519479"/>
            <a:ext cx="5422390" cy="3050094"/>
          </a:xfrm>
          <a:prstGeom prst="rect">
            <a:avLst/>
          </a:prstGeom>
          <a:noFill/>
        </p:spPr>
      </p:pic>
      <p:sp>
        <p:nvSpPr>
          <p:cNvPr id="5" name="Content Placeholder 4">
            <a:extLst>
              <a:ext uri="{FF2B5EF4-FFF2-40B4-BE49-F238E27FC236}">
                <a16:creationId xmlns:a16="http://schemas.microsoft.com/office/drawing/2014/main" id="{B9BB49E3-E094-4CC7-AA3F-7B1FF0DB9721}"/>
              </a:ext>
            </a:extLst>
          </p:cNvPr>
          <p:cNvSpPr>
            <a:spLocks noGrp="1"/>
          </p:cNvSpPr>
          <p:nvPr>
            <p:ph sz="half" idx="2"/>
          </p:nvPr>
        </p:nvSpPr>
        <p:spPr>
          <a:xfrm>
            <a:off x="6188417" y="2228003"/>
            <a:ext cx="5422392" cy="3633047"/>
          </a:xfrm>
        </p:spPr>
        <p:txBody>
          <a:bodyPr anchor="ctr">
            <a:normAutofit/>
          </a:bodyPr>
          <a:lstStyle/>
          <a:p>
            <a:pPr marL="305435" indent="-305435"/>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cs typeface="Times New Roman" panose="02020603050405020304" pitchFamily="18" charset="0"/>
              </a:rPr>
              <a:t>The project is designed in such a way that the system takes symptoms from the user as input and produces output i.e. predict disease. </a:t>
            </a:r>
          </a:p>
          <a:p>
            <a:pPr marL="305435" indent="-305435"/>
            <a:r>
              <a:rPr lang="en-US">
                <a:latin typeface="Times New Roman" panose="02020603050405020304" pitchFamily="18" charset="0"/>
                <a:cs typeface="Times New Roman" panose="02020603050405020304" pitchFamily="18" charset="0"/>
              </a:rPr>
              <a:t>The user can select a minimum of one to a maximum of five symptoms. </a:t>
            </a:r>
          </a:p>
          <a:p>
            <a:pPr marL="305435" indent="-305435"/>
            <a:r>
              <a:rPr lang="en-US">
                <a:latin typeface="Times New Roman" panose="02020603050405020304" pitchFamily="18" charset="0"/>
                <a:cs typeface="Times New Roman" panose="02020603050405020304" pitchFamily="18" charset="0"/>
              </a:rPr>
              <a:t>Less accuracy will be attained if only one symptom is entered. More the number of symptoms, the greater is the accuracy. </a:t>
            </a:r>
          </a:p>
        </p:txBody>
      </p:sp>
    </p:spTree>
    <p:extLst>
      <p:ext uri="{BB962C8B-B14F-4D97-AF65-F5344CB8AC3E}">
        <p14:creationId xmlns:p14="http://schemas.microsoft.com/office/powerpoint/2010/main" val="1130433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ite bulbs with a yellow one standing out">
            <a:extLst>
              <a:ext uri="{FF2B5EF4-FFF2-40B4-BE49-F238E27FC236}">
                <a16:creationId xmlns:a16="http://schemas.microsoft.com/office/drawing/2014/main" id="{59AC5949-ED68-4284-B73C-5499449B3041}"/>
              </a:ext>
            </a:extLst>
          </p:cNvPr>
          <p:cNvPicPr>
            <a:picLocks noChangeAspect="1"/>
          </p:cNvPicPr>
          <p:nvPr/>
        </p:nvPicPr>
        <p:blipFill rotWithShape="1">
          <a:blip r:embed="rId2"/>
          <a:srcRect l="23326" r="3415" b="-3"/>
          <a:stretch/>
        </p:blipFill>
        <p:spPr>
          <a:xfrm>
            <a:off x="20" y="10"/>
            <a:ext cx="7537665" cy="6857990"/>
          </a:xfrm>
          <a:prstGeom prst="rect">
            <a:avLst/>
          </a:prstGeom>
          <a:noFill/>
        </p:spPr>
      </p:pic>
      <p:sp>
        <p:nvSpPr>
          <p:cNvPr id="4" name="Title 3">
            <a:extLst>
              <a:ext uri="{FF2B5EF4-FFF2-40B4-BE49-F238E27FC236}">
                <a16:creationId xmlns:a16="http://schemas.microsoft.com/office/drawing/2014/main" id="{9A0410CC-6E46-40FE-8628-C7271E03E62F}"/>
              </a:ext>
            </a:extLst>
          </p:cNvPr>
          <p:cNvSpPr>
            <a:spLocks noGrp="1"/>
          </p:cNvSpPr>
          <p:nvPr>
            <p:ph type="title"/>
          </p:nvPr>
        </p:nvSpPr>
        <p:spPr>
          <a:xfrm>
            <a:off x="7955459" y="197123"/>
            <a:ext cx="3392382" cy="1675219"/>
          </a:xfrm>
        </p:spPr>
        <p:txBody>
          <a:bodyPr anchor="b">
            <a:normAutofit/>
          </a:bodyPr>
          <a:lstStyle/>
          <a:p>
            <a:r>
              <a:rPr lang="en-US">
                <a:latin typeface="Times New Roman" panose="02020603050405020304" pitchFamily="18" charset="0"/>
                <a:cs typeface="Times New Roman" panose="02020603050405020304" pitchFamily="18" charset="0"/>
              </a:rPr>
              <a:t>Few new Libraries Used</a:t>
            </a:r>
          </a:p>
        </p:txBody>
      </p:sp>
      <p:sp>
        <p:nvSpPr>
          <p:cNvPr id="5" name="Content Placeholder 4">
            <a:extLst>
              <a:ext uri="{FF2B5EF4-FFF2-40B4-BE49-F238E27FC236}">
                <a16:creationId xmlns:a16="http://schemas.microsoft.com/office/drawing/2014/main" id="{9EF7EE6F-B764-4746-AD71-CBD9705762C2}"/>
              </a:ext>
            </a:extLst>
          </p:cNvPr>
          <p:cNvSpPr>
            <a:spLocks noGrp="1"/>
          </p:cNvSpPr>
          <p:nvPr>
            <p:ph sz="quarter" idx="14"/>
          </p:nvPr>
        </p:nvSpPr>
        <p:spPr>
          <a:xfrm>
            <a:off x="7955459" y="2057400"/>
            <a:ext cx="3392382" cy="3862388"/>
          </a:xfrm>
        </p:spPr>
        <p:txBody>
          <a:bodyPr anchor="ctr">
            <a:normAutofit/>
          </a:bodyPr>
          <a:lstStyle/>
          <a:p>
            <a:pPr marL="342900" indent="-342900">
              <a:buAutoNum type="arabicPeriod"/>
            </a:pPr>
            <a:r>
              <a:rPr lang="en-US" sz="1800">
                <a:latin typeface="Times New Roman"/>
                <a:cs typeface="Times New Roman"/>
              </a:rPr>
              <a:t>Folium: folium builds on the data wrangling strengths of the Python ecosystem and the mapping strengths of the leaflet.js library. Manipulate your data in Python, then visualize it in on a Leaflet map via folium.</a:t>
            </a:r>
          </a:p>
          <a:p>
            <a:pPr marL="342900" indent="-342900">
              <a:buAutoNum type="arabicPeriod"/>
            </a:pPr>
            <a:r>
              <a:rPr lang="en-US" sz="1800" err="1">
                <a:latin typeface="Times New Roman"/>
                <a:cs typeface="Times New Roman"/>
              </a:rPr>
              <a:t>Calmap</a:t>
            </a:r>
            <a:r>
              <a:rPr lang="en-US" sz="1800">
                <a:latin typeface="Times New Roman"/>
                <a:cs typeface="Times New Roman"/>
              </a:rPr>
              <a:t>: </a:t>
            </a:r>
            <a:r>
              <a:rPr lang="en-US" sz="1800">
                <a:latin typeface="Times New Roman"/>
                <a:ea typeface="+mn-lt"/>
                <a:cs typeface="+mn-lt"/>
              </a:rPr>
              <a:t>Plot Pandas time series data sampled by day in a heatmap per calendar year, like GitHub’s contributions plot, using matplotlib.</a:t>
            </a:r>
          </a:p>
        </p:txBody>
      </p:sp>
      <p:sp>
        <p:nvSpPr>
          <p:cNvPr id="2" name="Slide Number Placeholder 1">
            <a:extLst>
              <a:ext uri="{FF2B5EF4-FFF2-40B4-BE49-F238E27FC236}">
                <a16:creationId xmlns:a16="http://schemas.microsoft.com/office/drawing/2014/main" id="{A6B47A5A-69F7-4EA8-8329-8CFCE3ED1CB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43</a:t>
            </a:fld>
            <a:endParaRPr lang="en-US"/>
          </a:p>
        </p:txBody>
      </p:sp>
      <p:sp>
        <p:nvSpPr>
          <p:cNvPr id="3" name="Footer Placeholder 2">
            <a:extLst>
              <a:ext uri="{FF2B5EF4-FFF2-40B4-BE49-F238E27FC236}">
                <a16:creationId xmlns:a16="http://schemas.microsoft.com/office/drawing/2014/main" id="{5B00D434-FB16-4086-A082-BAF312106CA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Tree>
    <p:extLst>
      <p:ext uri="{BB962C8B-B14F-4D97-AF65-F5344CB8AC3E}">
        <p14:creationId xmlns:p14="http://schemas.microsoft.com/office/powerpoint/2010/main" val="121397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E24861-6774-44B8-BC9F-85D8B6398BB9}"/>
              </a:ext>
            </a:extLst>
          </p:cNvPr>
          <p:cNvSpPr>
            <a:spLocks noGrp="1"/>
          </p:cNvSpPr>
          <p:nvPr>
            <p:ph type="sldNum" sz="quarter" idx="12"/>
          </p:nvPr>
        </p:nvSpPr>
        <p:spPr/>
        <p:txBody>
          <a:bodyPr/>
          <a:lstStyle/>
          <a:p>
            <a:fld id="{3A98EE3D-8CD1-4C3F-BD1C-C98C9596463C}" type="slidenum">
              <a:rPr lang="en-US" smtClean="0"/>
              <a:t>44</a:t>
            </a:fld>
            <a:endParaRPr lang="en-US"/>
          </a:p>
        </p:txBody>
      </p:sp>
      <p:sp>
        <p:nvSpPr>
          <p:cNvPr id="3" name="Footer Placeholder 2">
            <a:extLst>
              <a:ext uri="{FF2B5EF4-FFF2-40B4-BE49-F238E27FC236}">
                <a16:creationId xmlns:a16="http://schemas.microsoft.com/office/drawing/2014/main" id="{25628E47-3A89-401F-AC91-8AA02890E701}"/>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AF1DF643-8870-4468-82FB-98DEB80949ED}"/>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Decision </a:t>
            </a:r>
            <a:r>
              <a:rPr lang="en-US" b="1" err="1">
                <a:latin typeface="Times New Roman" panose="02020603050405020304" pitchFamily="18" charset="0"/>
                <a:cs typeface="Times New Roman" panose="02020603050405020304" pitchFamily="18" charset="0"/>
              </a:rPr>
              <a:t>TRee</a:t>
            </a:r>
            <a:br>
              <a:rPr lang="en-US" b="1">
                <a:latin typeface="Times New Roman" panose="02020603050405020304" pitchFamily="18" charset="0"/>
                <a:cs typeface="Times New Roman" panose="02020603050405020304" pitchFamily="18" charset="0"/>
              </a:rPr>
            </a:br>
            <a:endParaRPr lang="en-US" b="1">
              <a:latin typeface="Times New Roman" panose="02020603050405020304" pitchFamily="18" charset="0"/>
              <a:cs typeface="Times New Roman" panose="02020603050405020304" pitchFamily="18" charset="0"/>
            </a:endParaRPr>
          </a:p>
        </p:txBody>
      </p:sp>
      <p:pic>
        <p:nvPicPr>
          <p:cNvPr id="6" name="Picture 6" descr="A picture containing text, clock&#10;&#10;Description automatically generated">
            <a:extLst>
              <a:ext uri="{FF2B5EF4-FFF2-40B4-BE49-F238E27FC236}">
                <a16:creationId xmlns:a16="http://schemas.microsoft.com/office/drawing/2014/main" id="{574F913B-A8F0-4382-B05C-83E76FF6EA30}"/>
              </a:ext>
            </a:extLst>
          </p:cNvPr>
          <p:cNvPicPr>
            <a:picLocks noGrp="1" noChangeAspect="1"/>
          </p:cNvPicPr>
          <p:nvPr>
            <p:ph idx="1"/>
          </p:nvPr>
        </p:nvPicPr>
        <p:blipFill>
          <a:blip r:embed="rId2"/>
          <a:stretch>
            <a:fillRect/>
          </a:stretch>
        </p:blipFill>
        <p:spPr>
          <a:xfrm>
            <a:off x="5711568" y="2289353"/>
            <a:ext cx="6320577" cy="3678303"/>
          </a:xfrm>
        </p:spPr>
      </p:pic>
      <p:sp>
        <p:nvSpPr>
          <p:cNvPr id="7" name="TextBox 6">
            <a:extLst>
              <a:ext uri="{FF2B5EF4-FFF2-40B4-BE49-F238E27FC236}">
                <a16:creationId xmlns:a16="http://schemas.microsoft.com/office/drawing/2014/main" id="{A5EB2FB9-0039-430D-A286-5D5E4193B326}"/>
              </a:ext>
            </a:extLst>
          </p:cNvPr>
          <p:cNvSpPr txBox="1"/>
          <p:nvPr/>
        </p:nvSpPr>
        <p:spPr>
          <a:xfrm>
            <a:off x="587829" y="2177143"/>
            <a:ext cx="5682342"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Decision Trees are the building blocks of the supervised learning methods.</a:t>
            </a:r>
            <a:endParaRPr lang="en-US" sz="2200">
              <a:latin typeface="Times New Roman" panose="02020603050405020304" pitchFamily="18" charset="0"/>
              <a:cs typeface="Times New Roman" panose="02020603050405020304" pitchFamily="18" charset="0"/>
            </a:endParaRPr>
          </a:p>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Decision tree is a Binary tree flowchart.</a:t>
            </a:r>
            <a:endParaRPr lang="en-US" sz="2200">
              <a:latin typeface="Times New Roman" panose="02020603050405020304" pitchFamily="18" charset="0"/>
              <a:cs typeface="Times New Roman" panose="02020603050405020304" pitchFamily="18" charset="0"/>
            </a:endParaRPr>
          </a:p>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Each node splits a group of observations, according to some feature variable.</a:t>
            </a:r>
            <a:endParaRPr lang="en-US" sz="2200">
              <a:latin typeface="Times New Roman" panose="02020603050405020304" pitchFamily="18" charset="0"/>
              <a:cs typeface="Times New Roman" panose="02020603050405020304" pitchFamily="18" charset="0"/>
            </a:endParaRPr>
          </a:p>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Decision tree can be used to approximate a continuous target variable.</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Here, tree splits such that each group has the lowest mean squared error</a:t>
            </a:r>
            <a:endParaRPr lang="en-US">
              <a:latin typeface="Times New Roman" panose="02020603050405020304" pitchFamily="18" charset="0"/>
              <a:cs typeface="Times New Roman" panose="02020603050405020304" pitchFamily="18" charset="0"/>
            </a:endParaRPr>
          </a:p>
          <a:p>
            <a:pPr marL="285750" indent="-285750">
              <a:buFont typeface="Arial"/>
              <a:buChar char="•"/>
            </a:pPr>
            <a:r>
              <a:rPr lang="en-US" sz="2200">
                <a:latin typeface="Times New Roman" panose="02020603050405020304" pitchFamily="18" charset="0"/>
                <a:ea typeface="+mn-lt"/>
                <a:cs typeface="Times New Roman" panose="02020603050405020304" pitchFamily="18" charset="0"/>
              </a:rPr>
              <a:t>Decision Trees are easily interpreted.</a:t>
            </a:r>
            <a:endParaRPr lang="en-US">
              <a:latin typeface="Times New Roman" panose="02020603050405020304" pitchFamily="18" charset="0"/>
              <a:cs typeface="Times New Roman" panose="02020603050405020304" pitchFamily="18" charset="0"/>
            </a:endParaRPr>
          </a:p>
          <a:p>
            <a:pPr algn="l"/>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591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8A8AF58D-EA47-4C1E-8903-A83F76FC2CFC}"/>
              </a:ext>
            </a:extLst>
          </p:cNvPr>
          <p:cNvPicPr>
            <a:picLocks noChangeAspect="1"/>
          </p:cNvPicPr>
          <p:nvPr/>
        </p:nvPicPr>
        <p:blipFill>
          <a:blip r:embed="rId2"/>
          <a:stretch>
            <a:fillRect/>
          </a:stretch>
        </p:blipFill>
        <p:spPr>
          <a:xfrm>
            <a:off x="0" y="338549"/>
            <a:ext cx="7537685" cy="6180901"/>
          </a:xfrm>
          <a:prstGeom prst="rect">
            <a:avLst/>
          </a:prstGeom>
          <a:noFill/>
        </p:spPr>
      </p:pic>
      <p:sp>
        <p:nvSpPr>
          <p:cNvPr id="11" name="Title 2">
            <a:extLst>
              <a:ext uri="{FF2B5EF4-FFF2-40B4-BE49-F238E27FC236}">
                <a16:creationId xmlns:a16="http://schemas.microsoft.com/office/drawing/2014/main" id="{618A1A16-DC90-4F3F-862F-D0C5539AE4DC}"/>
              </a:ext>
            </a:extLst>
          </p:cNvPr>
          <p:cNvSpPr>
            <a:spLocks noGrp="1"/>
          </p:cNvSpPr>
          <p:nvPr>
            <p:ph type="title"/>
          </p:nvPr>
        </p:nvSpPr>
        <p:spPr>
          <a:xfrm>
            <a:off x="7955459" y="197123"/>
            <a:ext cx="3392382" cy="1675219"/>
          </a:xfrm>
        </p:spPr>
        <p:txBody>
          <a:bodyPr/>
          <a:lstStyle/>
          <a:p>
            <a:r>
              <a:rPr lang="en-US"/>
              <a:t>Conclusion</a:t>
            </a:r>
          </a:p>
        </p:txBody>
      </p:sp>
      <p:sp>
        <p:nvSpPr>
          <p:cNvPr id="5" name="Content Placeholder 4">
            <a:extLst>
              <a:ext uri="{FF2B5EF4-FFF2-40B4-BE49-F238E27FC236}">
                <a16:creationId xmlns:a16="http://schemas.microsoft.com/office/drawing/2014/main" id="{ACD045CA-5AC5-4421-89BF-F7CAEEFCE01D}"/>
              </a:ext>
            </a:extLst>
          </p:cNvPr>
          <p:cNvSpPr>
            <a:spLocks noGrp="1"/>
          </p:cNvSpPr>
          <p:nvPr>
            <p:ph sz="quarter" idx="14"/>
          </p:nvPr>
        </p:nvSpPr>
        <p:spPr>
          <a:xfrm>
            <a:off x="7955459" y="2057400"/>
            <a:ext cx="3392382" cy="3862388"/>
          </a:xfrm>
        </p:spPr>
        <p:txBody>
          <a:bodyPr anchor="ctr">
            <a:normAutofit/>
          </a:bodyPr>
          <a:lstStyle/>
          <a:p>
            <a:pPr marL="305435" indent="-305435">
              <a:buFont typeface="Wingdings" panose="05020102010507070707" pitchFamily="18" charset="2"/>
              <a:buChar char="ü"/>
            </a:pPr>
            <a:r>
              <a:rPr lang="en-US" sz="2000"/>
              <a:t>Before </a:t>
            </a:r>
            <a:r>
              <a:rPr lang="en-US" sz="2000" b="1"/>
              <a:t>neural networks </a:t>
            </a:r>
            <a:r>
              <a:rPr lang="en-US" sz="2000"/>
              <a:t>became popular, decision trees were the state of the art algorithm in </a:t>
            </a:r>
            <a:r>
              <a:rPr lang="en-US" sz="2000" b="1"/>
              <a:t>Machine Learning</a:t>
            </a:r>
            <a:r>
              <a:rPr lang="en-US" sz="2000"/>
              <a:t>.</a:t>
            </a:r>
          </a:p>
          <a:p>
            <a:pPr marL="305435" indent="-305435">
              <a:buFont typeface="Wingdings" panose="05020102010507070707" pitchFamily="18" charset="2"/>
              <a:buChar char="ü"/>
            </a:pPr>
            <a:r>
              <a:rPr lang="en-US" sz="2000"/>
              <a:t>Several other ensemble models like </a:t>
            </a:r>
            <a:r>
              <a:rPr lang="en-US" sz="2000" b="1"/>
              <a:t>Random Forests </a:t>
            </a:r>
            <a:r>
              <a:rPr lang="en-US" sz="2000"/>
              <a:t>are much more powerful than the </a:t>
            </a:r>
            <a:r>
              <a:rPr lang="en-US" sz="2000" b="1"/>
              <a:t>vanilla decision tree</a:t>
            </a:r>
            <a:r>
              <a:rPr lang="en-US" sz="2000"/>
              <a:t>.</a:t>
            </a:r>
          </a:p>
        </p:txBody>
      </p:sp>
      <p:sp>
        <p:nvSpPr>
          <p:cNvPr id="2" name="Slide Number Placeholder 1">
            <a:extLst>
              <a:ext uri="{FF2B5EF4-FFF2-40B4-BE49-F238E27FC236}">
                <a16:creationId xmlns:a16="http://schemas.microsoft.com/office/drawing/2014/main" id="{92FFA2BC-BE68-4CF8-A5B1-1BC872F890E7}"/>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45</a:t>
            </a:fld>
            <a:endParaRPr lang="en-US"/>
          </a:p>
        </p:txBody>
      </p:sp>
      <p:sp>
        <p:nvSpPr>
          <p:cNvPr id="3" name="Footer Placeholder 2">
            <a:extLst>
              <a:ext uri="{FF2B5EF4-FFF2-40B4-BE49-F238E27FC236}">
                <a16:creationId xmlns:a16="http://schemas.microsoft.com/office/drawing/2014/main" id="{33C52AD2-7500-4ADF-83E9-6882312B3DCA}"/>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Tree>
    <p:extLst>
      <p:ext uri="{BB962C8B-B14F-4D97-AF65-F5344CB8AC3E}">
        <p14:creationId xmlns:p14="http://schemas.microsoft.com/office/powerpoint/2010/main" val="895634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755E6C5F-290E-47C4-9A8E-115F0936B1EA}"/>
              </a:ext>
            </a:extLst>
          </p:cNvPr>
          <p:cNvSpPr>
            <a:spLocks noGrp="1"/>
          </p:cNvSpPr>
          <p:nvPr>
            <p:ph type="title"/>
          </p:nvPr>
        </p:nvSpPr>
        <p:spPr>
          <a:xfrm>
            <a:off x="8130755" y="1019699"/>
            <a:ext cx="3625595" cy="4826023"/>
          </a:xfrm>
        </p:spPr>
        <p:txBody>
          <a:bodyPr/>
          <a:lstStyle/>
          <a:p>
            <a:r>
              <a:rPr lang="en-US" sz="2800"/>
              <a:t>This graph here shows the relation of how the Confirmed cases were increasing in the few major countries on the Globe.</a:t>
            </a:r>
          </a:p>
        </p:txBody>
      </p:sp>
      <p:pic>
        <p:nvPicPr>
          <p:cNvPr id="6" name="Picture 6" descr="Chart, line chart&#10;&#10;Description automatically generated">
            <a:extLst>
              <a:ext uri="{FF2B5EF4-FFF2-40B4-BE49-F238E27FC236}">
                <a16:creationId xmlns:a16="http://schemas.microsoft.com/office/drawing/2014/main" id="{F9DB71E7-3CCC-4DA7-AB05-D25BAD43C1F9}"/>
              </a:ext>
            </a:extLst>
          </p:cNvPr>
          <p:cNvPicPr>
            <a:picLocks noGrp="1" noChangeAspect="1"/>
          </p:cNvPicPr>
          <p:nvPr>
            <p:ph type="pic" idx="1"/>
          </p:nvPr>
        </p:nvPicPr>
        <p:blipFill rotWithShape="1">
          <a:blip r:embed="rId2"/>
          <a:stretch/>
        </p:blipFill>
        <p:spPr>
          <a:xfrm>
            <a:off x="1783767" y="453642"/>
            <a:ext cx="4914419" cy="5903207"/>
          </a:xfrm>
          <a:noFill/>
        </p:spPr>
      </p:pic>
      <p:sp>
        <p:nvSpPr>
          <p:cNvPr id="3" name="Footer Placeholder 2">
            <a:extLst>
              <a:ext uri="{FF2B5EF4-FFF2-40B4-BE49-F238E27FC236}">
                <a16:creationId xmlns:a16="http://schemas.microsoft.com/office/drawing/2014/main" id="{DC3A29C8-B3C4-4D35-9FC7-05ED8903E300}"/>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Analysis and prediction of effect of virus diseases in human + deployment</a:t>
            </a:r>
          </a:p>
        </p:txBody>
      </p:sp>
      <p:sp>
        <p:nvSpPr>
          <p:cNvPr id="14" name="Slide Number Placeholder 4">
            <a:extLst>
              <a:ext uri="{FF2B5EF4-FFF2-40B4-BE49-F238E27FC236}">
                <a16:creationId xmlns:a16="http://schemas.microsoft.com/office/drawing/2014/main" id="{46B4AB68-309F-4702-B8A3-F10DD5C15D35}"/>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noProof="0" smtClean="0"/>
              <a:pPr>
                <a:spcAft>
                  <a:spcPts val="600"/>
                </a:spcAft>
              </a:pPr>
              <a:t>46</a:t>
            </a:fld>
            <a:endParaRPr lang="en-US" noProof="0"/>
          </a:p>
        </p:txBody>
      </p:sp>
      <p:sp>
        <p:nvSpPr>
          <p:cNvPr id="2" name="Slide Number Placeholder 1" hidden="1">
            <a:extLst>
              <a:ext uri="{FF2B5EF4-FFF2-40B4-BE49-F238E27FC236}">
                <a16:creationId xmlns:a16="http://schemas.microsoft.com/office/drawing/2014/main" id="{37AA80AE-20EB-4F41-8629-C0CB5B3F27C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46</a:t>
            </a:fld>
            <a:endParaRPr lang="en-US"/>
          </a:p>
        </p:txBody>
      </p:sp>
    </p:spTree>
    <p:extLst>
      <p:ext uri="{BB962C8B-B14F-4D97-AF65-F5344CB8AC3E}">
        <p14:creationId xmlns:p14="http://schemas.microsoft.com/office/powerpoint/2010/main" val="3201612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9208D8B-4CBF-47EA-B229-46A2EFFE7907}"/>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47</a:t>
            </a:fld>
            <a:endParaRPr lang="en-US"/>
          </a:p>
        </p:txBody>
      </p:sp>
      <p:sp>
        <p:nvSpPr>
          <p:cNvPr id="5" name="Footer Placeholder 4">
            <a:extLst>
              <a:ext uri="{FF2B5EF4-FFF2-40B4-BE49-F238E27FC236}">
                <a16:creationId xmlns:a16="http://schemas.microsoft.com/office/drawing/2014/main" id="{4409EBC8-2A4B-41D5-938A-0860D2AF73E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14" name="Title 3">
            <a:extLst>
              <a:ext uri="{FF2B5EF4-FFF2-40B4-BE49-F238E27FC236}">
                <a16:creationId xmlns:a16="http://schemas.microsoft.com/office/drawing/2014/main" id="{B97C3006-5105-4E59-AF0F-7E18E30AAECE}"/>
              </a:ext>
            </a:extLst>
          </p:cNvPr>
          <p:cNvSpPr>
            <a:spLocks noGrp="1"/>
          </p:cNvSpPr>
          <p:nvPr>
            <p:ph type="title"/>
          </p:nvPr>
        </p:nvSpPr>
        <p:spPr>
          <a:xfrm>
            <a:off x="581193" y="729658"/>
            <a:ext cx="11029616" cy="988332"/>
          </a:xfrm>
        </p:spPr>
        <p:txBody>
          <a:bodyPr>
            <a:normAutofit/>
          </a:bodyPr>
          <a:lstStyle/>
          <a:p>
            <a:r>
              <a:rPr lang="en-US" sz="2700" b="1">
                <a:latin typeface="Times New Roman" panose="02020603050405020304" pitchFamily="18" charset="0"/>
                <a:cs typeface="Times New Roman" panose="02020603050405020304" pitchFamily="18" charset="0"/>
              </a:rPr>
              <a:t>Prediction on Deaths and confirmed cases due to covid-19</a:t>
            </a:r>
          </a:p>
        </p:txBody>
      </p:sp>
      <p:pic>
        <p:nvPicPr>
          <p:cNvPr id="7" name="Picture 7" descr="Chart, line chart&#10;&#10;Description automatically generated">
            <a:extLst>
              <a:ext uri="{FF2B5EF4-FFF2-40B4-BE49-F238E27FC236}">
                <a16:creationId xmlns:a16="http://schemas.microsoft.com/office/drawing/2014/main" id="{BD55E119-C639-46DB-AFDF-1456555AAACB}"/>
              </a:ext>
            </a:extLst>
          </p:cNvPr>
          <p:cNvPicPr>
            <a:picLocks noGrp="1" noChangeAspect="1"/>
          </p:cNvPicPr>
          <p:nvPr>
            <p:ph sz="half" idx="1"/>
          </p:nvPr>
        </p:nvPicPr>
        <p:blipFill rotWithShape="1">
          <a:blip r:embed="rId2"/>
          <a:srcRect b="371"/>
          <a:stretch/>
        </p:blipFill>
        <p:spPr>
          <a:xfrm>
            <a:off x="581193" y="2228003"/>
            <a:ext cx="5422390" cy="3633047"/>
          </a:xfrm>
          <a:noFill/>
        </p:spPr>
      </p:pic>
      <p:pic>
        <p:nvPicPr>
          <p:cNvPr id="8" name="Picture 8" descr="Chart, line chart, scatter chart&#10;&#10;Description automatically generated">
            <a:extLst>
              <a:ext uri="{FF2B5EF4-FFF2-40B4-BE49-F238E27FC236}">
                <a16:creationId xmlns:a16="http://schemas.microsoft.com/office/drawing/2014/main" id="{7311FCF6-5154-4424-BF25-B7B7605C9A19}"/>
              </a:ext>
            </a:extLst>
          </p:cNvPr>
          <p:cNvPicPr>
            <a:picLocks noGrp="1" noChangeAspect="1"/>
          </p:cNvPicPr>
          <p:nvPr>
            <p:ph sz="half" idx="2"/>
          </p:nvPr>
        </p:nvPicPr>
        <p:blipFill>
          <a:blip r:embed="rId3"/>
          <a:stretch>
            <a:fillRect/>
          </a:stretch>
        </p:blipFill>
        <p:spPr>
          <a:xfrm>
            <a:off x="6211831" y="2228003"/>
            <a:ext cx="5375564" cy="3633047"/>
          </a:xfrm>
        </p:spPr>
      </p:pic>
      <p:sp>
        <p:nvSpPr>
          <p:cNvPr id="6" name="Slide Number Placeholder 5" hidden="1">
            <a:extLst>
              <a:ext uri="{FF2B5EF4-FFF2-40B4-BE49-F238E27FC236}">
                <a16:creationId xmlns:a16="http://schemas.microsoft.com/office/drawing/2014/main" id="{3D8E5A14-1B81-4588-BB9A-E4A38492BA93}"/>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47</a:t>
            </a:fld>
            <a:endParaRPr lang="en-US"/>
          </a:p>
        </p:txBody>
      </p:sp>
    </p:spTree>
    <p:extLst>
      <p:ext uri="{BB962C8B-B14F-4D97-AF65-F5344CB8AC3E}">
        <p14:creationId xmlns:p14="http://schemas.microsoft.com/office/powerpoint/2010/main" val="1050709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1CBAB7-FCA4-4C2A-8714-4A56A3D3A175}"/>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48</a:t>
            </a:fld>
            <a:endParaRPr lang="en-US"/>
          </a:p>
        </p:txBody>
      </p:sp>
      <p:sp>
        <p:nvSpPr>
          <p:cNvPr id="3" name="Footer Placeholder 2">
            <a:extLst>
              <a:ext uri="{FF2B5EF4-FFF2-40B4-BE49-F238E27FC236}">
                <a16:creationId xmlns:a16="http://schemas.microsoft.com/office/drawing/2014/main" id="{9B8B5037-3C8C-491D-A03E-A27C7B15254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2D0D635A-B485-4C82-8EE9-B1F2B9835A97}"/>
              </a:ext>
            </a:extLst>
          </p:cNvPr>
          <p:cNvSpPr>
            <a:spLocks noGrp="1"/>
          </p:cNvSpPr>
          <p:nvPr>
            <p:ph type="title"/>
          </p:nvPr>
        </p:nvSpPr>
        <p:spPr>
          <a:xfrm>
            <a:off x="581193" y="729658"/>
            <a:ext cx="11029616" cy="988332"/>
          </a:xfrm>
        </p:spPr>
        <p:txBody>
          <a:bodyPr anchor="b">
            <a:normAutofit/>
          </a:bodyPr>
          <a:lstStyle/>
          <a:p>
            <a:r>
              <a:rPr lang="en-US" b="1">
                <a:latin typeface="Times New Roman" panose="02020603050405020304" pitchFamily="18" charset="0"/>
                <a:cs typeface="Times New Roman" panose="02020603050405020304" pitchFamily="18" charset="0"/>
              </a:rPr>
              <a:t>Heart DISEASE PREDICTION</a:t>
            </a:r>
          </a:p>
        </p:txBody>
      </p:sp>
      <p:pic>
        <p:nvPicPr>
          <p:cNvPr id="8" name="Picture 8">
            <a:extLst>
              <a:ext uri="{FF2B5EF4-FFF2-40B4-BE49-F238E27FC236}">
                <a16:creationId xmlns:a16="http://schemas.microsoft.com/office/drawing/2014/main" id="{5952493B-7BDE-48FD-9567-57312128C210}"/>
              </a:ext>
            </a:extLst>
          </p:cNvPr>
          <p:cNvPicPr>
            <a:picLocks noGrp="1" noChangeAspect="1"/>
          </p:cNvPicPr>
          <p:nvPr>
            <p:ph sz="half" idx="1"/>
          </p:nvPr>
        </p:nvPicPr>
        <p:blipFill>
          <a:blip r:embed="rId2"/>
          <a:stretch>
            <a:fillRect/>
          </a:stretch>
        </p:blipFill>
        <p:spPr>
          <a:xfrm>
            <a:off x="581193" y="2263164"/>
            <a:ext cx="5422390" cy="3562725"/>
          </a:xfrm>
          <a:noFill/>
        </p:spPr>
      </p:pic>
      <p:sp>
        <p:nvSpPr>
          <p:cNvPr id="13" name="Content Placeholder 5">
            <a:extLst>
              <a:ext uri="{FF2B5EF4-FFF2-40B4-BE49-F238E27FC236}">
                <a16:creationId xmlns:a16="http://schemas.microsoft.com/office/drawing/2014/main" id="{8C2A5C73-5143-48F4-A95C-D97FB9329AA7}"/>
              </a:ext>
            </a:extLst>
          </p:cNvPr>
          <p:cNvSpPr>
            <a:spLocks noGrp="1"/>
          </p:cNvSpPr>
          <p:nvPr>
            <p:ph sz="half" idx="2"/>
          </p:nvPr>
        </p:nvSpPr>
        <p:spPr>
          <a:xfrm>
            <a:off x="6188417" y="2089458"/>
            <a:ext cx="5574792" cy="4159519"/>
          </a:xfrm>
        </p:spPr>
        <p:txBody>
          <a:bodyPr/>
          <a:lstStyle/>
          <a:p>
            <a:pPr marL="305435" indent="-305435"/>
            <a:r>
              <a:rPr lang="en-US">
                <a:latin typeface="Times New Roman"/>
                <a:ea typeface="+mn-lt"/>
                <a:cs typeface="Times New Roman"/>
              </a:rPr>
              <a:t>Heart disease is the leading cause of death in the world, according to the Centers for Disease Control and Prevention (CDC)Trusted Source. In the United States, 1 in every 4 deaths in is the result of a heart disease. That’s about 610,000 people who die from the condition each year.</a:t>
            </a:r>
            <a:endParaRPr lang="en-US">
              <a:latin typeface="Times New Roman"/>
              <a:cs typeface="Times New Roman"/>
            </a:endParaRPr>
          </a:p>
          <a:p>
            <a:pPr marL="305435" indent="-305435"/>
            <a:r>
              <a:rPr lang="en-US">
                <a:latin typeface="Times New Roman"/>
                <a:ea typeface="+mn-lt"/>
                <a:cs typeface="Times New Roman"/>
              </a:rPr>
              <a:t>Heart disease doesn’t discriminate. It’s the leading cause of death for several populations, including white people, Hispanics, and Black people. Almost half of Americans are at risk for heart disease, and the numbers are rising.</a:t>
            </a:r>
            <a:endParaRPr lang="en-US">
              <a:latin typeface="Times New Roman"/>
              <a:cs typeface="Times New Roman"/>
            </a:endParaRPr>
          </a:p>
          <a:p>
            <a:pPr marL="305435" indent="-305435"/>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077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EB2E1-482A-4BEF-A850-896B32D173F0}"/>
              </a:ext>
            </a:extLst>
          </p:cNvPr>
          <p:cNvSpPr>
            <a:spLocks noGrp="1"/>
          </p:cNvSpPr>
          <p:nvPr>
            <p:ph type="sldNum" sz="quarter" idx="12"/>
          </p:nvPr>
        </p:nvSpPr>
        <p:spPr/>
        <p:txBody>
          <a:bodyPr/>
          <a:lstStyle/>
          <a:p>
            <a:fld id="{3A98EE3D-8CD1-4C3F-BD1C-C98C9596463C}" type="slidenum">
              <a:rPr lang="en-US" smtClean="0"/>
              <a:t>49</a:t>
            </a:fld>
            <a:endParaRPr lang="en-US"/>
          </a:p>
        </p:txBody>
      </p:sp>
      <p:sp>
        <p:nvSpPr>
          <p:cNvPr id="3" name="Footer Placeholder 2">
            <a:extLst>
              <a:ext uri="{FF2B5EF4-FFF2-40B4-BE49-F238E27FC236}">
                <a16:creationId xmlns:a16="http://schemas.microsoft.com/office/drawing/2014/main" id="{CFBD3D90-7C2E-4C8A-8190-F1CB241E370C}"/>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E9909FA8-A8C3-4A86-99F7-768AD16F7F00}"/>
              </a:ext>
            </a:extLst>
          </p:cNvPr>
          <p:cNvSpPr>
            <a:spLocks noGrp="1"/>
          </p:cNvSpPr>
          <p:nvPr>
            <p:ph type="title"/>
          </p:nvPr>
        </p:nvSpPr>
        <p:spPr>
          <a:xfrm>
            <a:off x="581192" y="702156"/>
            <a:ext cx="10683253" cy="681291"/>
          </a:xfrm>
        </p:spPr>
        <p:txBody>
          <a:bodyPr/>
          <a:lstStyle/>
          <a:p>
            <a:r>
              <a:rPr lang="en-US"/>
              <a:t>Types of HEART DISEASES </a:t>
            </a:r>
          </a:p>
        </p:txBody>
      </p:sp>
      <p:sp>
        <p:nvSpPr>
          <p:cNvPr id="5" name="Content Placeholder 4">
            <a:extLst>
              <a:ext uri="{FF2B5EF4-FFF2-40B4-BE49-F238E27FC236}">
                <a16:creationId xmlns:a16="http://schemas.microsoft.com/office/drawing/2014/main" id="{C7F20C63-2115-49BE-BB8D-3A5802E956C2}"/>
              </a:ext>
            </a:extLst>
          </p:cNvPr>
          <p:cNvSpPr>
            <a:spLocks noGrp="1"/>
          </p:cNvSpPr>
          <p:nvPr>
            <p:ph idx="1"/>
          </p:nvPr>
        </p:nvSpPr>
        <p:spPr>
          <a:xfrm>
            <a:off x="142147" y="2327641"/>
            <a:ext cx="11759605" cy="3752830"/>
          </a:xfrm>
        </p:spPr>
        <p:txBody>
          <a:bodyPr>
            <a:normAutofit/>
          </a:bodyPr>
          <a:lstStyle/>
          <a:p>
            <a:pPr marL="305435" indent="-305435"/>
            <a:r>
              <a:rPr lang="en-US" b="1">
                <a:ea typeface="+mn-lt"/>
                <a:cs typeface="+mn-lt"/>
              </a:rPr>
              <a:t>Coronary artery disease</a:t>
            </a:r>
            <a:r>
              <a:rPr lang="en-US">
                <a:ea typeface="+mn-lt"/>
                <a:cs typeface="+mn-lt"/>
              </a:rPr>
              <a:t> is the most common type of heart disease in the US. Coronary arteries supply blood to the heart muscle and coronary artery disease occurs when there is a buildup of </a:t>
            </a:r>
            <a:r>
              <a:rPr lang="en-US" b="1">
                <a:ea typeface="+mn-lt"/>
                <a:cs typeface="+mn-lt"/>
              </a:rPr>
              <a:t>cholesterol </a:t>
            </a:r>
            <a:r>
              <a:rPr lang="en-US">
                <a:ea typeface="+mn-lt"/>
                <a:cs typeface="+mn-lt"/>
              </a:rPr>
              <a:t>plaque inside the artery walls. Over time, this buildup of plaque may partially block the artery and decrease blood flow through it.</a:t>
            </a:r>
          </a:p>
          <a:p>
            <a:pPr marL="305435" indent="-305435"/>
            <a:r>
              <a:rPr lang="en-US" b="1"/>
              <a:t>Congenital heart defects- </a:t>
            </a:r>
            <a:r>
              <a:rPr lang="en-US">
                <a:ea typeface="+mn-lt"/>
                <a:cs typeface="+mn-lt"/>
              </a:rPr>
              <a:t>A person with a congenital heart defect is born with a heart problem. There are many types of congenital heart defect.</a:t>
            </a:r>
          </a:p>
          <a:p>
            <a:pPr marL="305435" indent="-305435"/>
            <a:r>
              <a:rPr lang="en-US"/>
              <a:t>Arrhythmia</a:t>
            </a:r>
            <a:r>
              <a:rPr lang="en-US">
                <a:ea typeface="+mn-lt"/>
                <a:cs typeface="+mn-lt"/>
              </a:rPr>
              <a:t> refers to an irregular heartbeat. It occurs when the electrical impulses that coordinate the heartbeat do not work properly. As a result, the heart may beat too fast, too slowly, or erratically.</a:t>
            </a:r>
            <a:endParaRPr lang="en-US"/>
          </a:p>
          <a:p>
            <a:pPr marL="305435" indent="-305435"/>
            <a:r>
              <a:rPr lang="en-US" b="1"/>
              <a:t>Dilated cardiomyopathy</a:t>
            </a:r>
            <a:r>
              <a:rPr lang="en-US">
                <a:ea typeface="+mn-lt"/>
                <a:cs typeface="+mn-lt"/>
              </a:rPr>
              <a:t> the heart chambers become dilated, meaning that the heart muscle stretches and becomes thinner. The most common causes of dilated cardiomyopathy are prior heart attacks, arrhythmias, and toxins.</a:t>
            </a:r>
            <a:endParaRPr lang="en-US"/>
          </a:p>
          <a:p>
            <a:pPr marL="305435" indent="-305435"/>
            <a:endParaRPr lang="en-US"/>
          </a:p>
          <a:p>
            <a:pPr marL="305435" indent="-305435"/>
            <a:endParaRPr lang="en-US"/>
          </a:p>
          <a:p>
            <a:pPr marL="305435" indent="-305435"/>
            <a:endParaRPr lang="en-US"/>
          </a:p>
          <a:p>
            <a:pPr marL="305435" indent="-305435"/>
            <a:endParaRPr lang="en-US"/>
          </a:p>
        </p:txBody>
      </p:sp>
    </p:spTree>
    <p:extLst>
      <p:ext uri="{BB962C8B-B14F-4D97-AF65-F5344CB8AC3E}">
        <p14:creationId xmlns:p14="http://schemas.microsoft.com/office/powerpoint/2010/main" val="2978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FD297-39CB-4105-863C-AC21C3A52A33}"/>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5</a:t>
            </a:fld>
            <a:endParaRPr lang="en-US"/>
          </a:p>
        </p:txBody>
      </p:sp>
      <p:sp>
        <p:nvSpPr>
          <p:cNvPr id="3" name="Footer Placeholder 2">
            <a:extLst>
              <a:ext uri="{FF2B5EF4-FFF2-40B4-BE49-F238E27FC236}">
                <a16:creationId xmlns:a16="http://schemas.microsoft.com/office/drawing/2014/main" id="{A2944725-C63B-4DCC-813A-4E1D270874C5}"/>
              </a:ext>
            </a:extLst>
          </p:cNvPr>
          <p:cNvSpPr>
            <a:spLocks noGrp="1"/>
          </p:cNvSpPr>
          <p:nvPr>
            <p:ph type="ftr" sz="quarter" idx="11"/>
          </p:nvPr>
        </p:nvSpPr>
        <p:spPr>
          <a:xfrm>
            <a:off x="355101" y="6423914"/>
            <a:ext cx="6818262" cy="365125"/>
          </a:xfrm>
        </p:spPr>
        <p:txBody>
          <a:bodyPr anchor="ctr">
            <a:normAutofit/>
          </a:bodyPr>
          <a:lstStyle/>
          <a:p>
            <a:r>
              <a:rPr lang="en-US"/>
              <a:t>ANALYSIS AND PREDICTION OF EFFECT OF VIRAL DISEASES IN HUMAN + DEPLOYMENT</a:t>
            </a:r>
            <a:endParaRPr lang="en-US">
              <a:ea typeface="+mn-lt"/>
              <a:cs typeface="+mn-lt"/>
            </a:endParaRPr>
          </a:p>
          <a:p>
            <a:pPr>
              <a:spcAft>
                <a:spcPts val="600"/>
              </a:spcAft>
            </a:pPr>
            <a:endParaRPr lang="en-US"/>
          </a:p>
        </p:txBody>
      </p:sp>
      <p:sp>
        <p:nvSpPr>
          <p:cNvPr id="4" name="Title 3">
            <a:extLst>
              <a:ext uri="{FF2B5EF4-FFF2-40B4-BE49-F238E27FC236}">
                <a16:creationId xmlns:a16="http://schemas.microsoft.com/office/drawing/2014/main" id="{F8B37BD4-F463-4BE2-A202-417932786400}"/>
              </a:ext>
            </a:extLst>
          </p:cNvPr>
          <p:cNvSpPr>
            <a:spLocks noGrp="1"/>
          </p:cNvSpPr>
          <p:nvPr>
            <p:ph type="title"/>
          </p:nvPr>
        </p:nvSpPr>
        <p:spPr>
          <a:xfrm>
            <a:off x="581193" y="729658"/>
            <a:ext cx="11029616" cy="988332"/>
          </a:xfrm>
        </p:spPr>
        <p:txBody>
          <a:bodyPr anchor="b">
            <a:normAutofit/>
          </a:bodyPr>
          <a:lstStyle/>
          <a:p>
            <a:r>
              <a:rPr lang="en-US"/>
              <a:t>Visualizations</a:t>
            </a:r>
          </a:p>
        </p:txBody>
      </p:sp>
      <p:sp>
        <p:nvSpPr>
          <p:cNvPr id="5" name="Content Placeholder 4">
            <a:extLst>
              <a:ext uri="{FF2B5EF4-FFF2-40B4-BE49-F238E27FC236}">
                <a16:creationId xmlns:a16="http://schemas.microsoft.com/office/drawing/2014/main" id="{285EB97B-C096-40B4-8A14-E5ADC826032A}"/>
              </a:ext>
            </a:extLst>
          </p:cNvPr>
          <p:cNvSpPr>
            <a:spLocks noGrp="1"/>
          </p:cNvSpPr>
          <p:nvPr>
            <p:ph sz="half" idx="1"/>
          </p:nvPr>
        </p:nvSpPr>
        <p:spPr>
          <a:xfrm>
            <a:off x="581193" y="2228003"/>
            <a:ext cx="5422390" cy="3633047"/>
          </a:xfrm>
        </p:spPr>
        <p:txBody>
          <a:bodyPr anchor="ctr">
            <a:normAutofit/>
          </a:bodyPr>
          <a:lstStyle/>
          <a:p>
            <a:pPr marL="305435" indent="-305435">
              <a:lnSpc>
                <a:spcPct val="90000"/>
              </a:lnSpc>
            </a:pPr>
            <a:r>
              <a:rPr lang="en-US" sz="1700"/>
              <a:t>Visualization is a key technology for understanding large datasets. </a:t>
            </a:r>
          </a:p>
          <a:p>
            <a:pPr marL="305435" indent="-305435">
              <a:lnSpc>
                <a:spcPct val="90000"/>
              </a:lnSpc>
            </a:pPr>
            <a:r>
              <a:rPr lang="en-US" sz="1700"/>
              <a:t>It is useful throughout the analysis process, for exploratory descriptive analysis, to aid in model building; and for presenting the analysis results. </a:t>
            </a:r>
          </a:p>
          <a:p>
            <a:pPr marL="305435" indent="-305435">
              <a:lnSpc>
                <a:spcPct val="90000"/>
              </a:lnSpc>
            </a:pPr>
            <a:r>
              <a:rPr lang="en-US" sz="1700"/>
              <a:t>Our approach to visualizing abstract, non-geometric data involves domain-specific representations, multiple linked views, color, and a highly-interactive user interface using filtering and focusing to reduce visual clutter. </a:t>
            </a:r>
          </a:p>
          <a:p>
            <a:pPr marL="305435" indent="-305435">
              <a:lnSpc>
                <a:spcPct val="90000"/>
              </a:lnSpc>
            </a:pPr>
            <a:r>
              <a:rPr lang="en-US" sz="1700"/>
              <a:t>By using visual elements like charts, graphs and maps, data visualization tools provide an accessible way to see and understand trends, outliers, and patterns in data.</a:t>
            </a:r>
          </a:p>
        </p:txBody>
      </p:sp>
      <p:pic>
        <p:nvPicPr>
          <p:cNvPr id="6" name="Picture 6" descr="Graphical user interface&#10;&#10;Description automatically generated">
            <a:extLst>
              <a:ext uri="{FF2B5EF4-FFF2-40B4-BE49-F238E27FC236}">
                <a16:creationId xmlns:a16="http://schemas.microsoft.com/office/drawing/2014/main" id="{ABAA2921-455F-4A53-B95A-3885D65B4577}"/>
              </a:ext>
            </a:extLst>
          </p:cNvPr>
          <p:cNvPicPr>
            <a:picLocks noChangeAspect="1"/>
          </p:cNvPicPr>
          <p:nvPr/>
        </p:nvPicPr>
        <p:blipFill>
          <a:blip r:embed="rId2"/>
          <a:stretch>
            <a:fillRect/>
          </a:stretch>
        </p:blipFill>
        <p:spPr>
          <a:xfrm>
            <a:off x="6188417" y="2241581"/>
            <a:ext cx="5422392" cy="3605890"/>
          </a:xfrm>
          <a:prstGeom prst="rect">
            <a:avLst/>
          </a:prstGeom>
          <a:noFill/>
        </p:spPr>
      </p:pic>
    </p:spTree>
    <p:extLst>
      <p:ext uri="{BB962C8B-B14F-4D97-AF65-F5344CB8AC3E}">
        <p14:creationId xmlns:p14="http://schemas.microsoft.com/office/powerpoint/2010/main" val="2238633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97FCE-0AEC-472A-A622-120CAAAF7280}"/>
              </a:ext>
            </a:extLst>
          </p:cNvPr>
          <p:cNvSpPr>
            <a:spLocks noGrp="1"/>
          </p:cNvSpPr>
          <p:nvPr>
            <p:ph type="sldNum" sz="quarter" idx="12"/>
          </p:nvPr>
        </p:nvSpPr>
        <p:spPr/>
        <p:txBody>
          <a:bodyPr/>
          <a:lstStyle/>
          <a:p>
            <a:fld id="{3A98EE3D-8CD1-4C3F-BD1C-C98C9596463C}" type="slidenum">
              <a:rPr lang="en-US" smtClean="0"/>
              <a:t>50</a:t>
            </a:fld>
            <a:endParaRPr lang="en-US"/>
          </a:p>
        </p:txBody>
      </p:sp>
      <p:sp>
        <p:nvSpPr>
          <p:cNvPr id="3" name="Footer Placeholder 2">
            <a:extLst>
              <a:ext uri="{FF2B5EF4-FFF2-40B4-BE49-F238E27FC236}">
                <a16:creationId xmlns:a16="http://schemas.microsoft.com/office/drawing/2014/main" id="{809CFFEF-B040-4814-B54D-C61356185CED}"/>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A07A355B-5A70-44AE-A8FA-A94DED57E082}"/>
              </a:ext>
            </a:extLst>
          </p:cNvPr>
          <p:cNvSpPr>
            <a:spLocks noGrp="1"/>
          </p:cNvSpPr>
          <p:nvPr>
            <p:ph type="title"/>
          </p:nvPr>
        </p:nvSpPr>
        <p:spPr/>
        <p:txBody>
          <a:bodyPr/>
          <a:lstStyle/>
          <a:p>
            <a:r>
              <a:rPr lang="en-US"/>
              <a:t>SYMPTOMS of heart DISEASE </a:t>
            </a:r>
          </a:p>
        </p:txBody>
      </p:sp>
      <p:sp>
        <p:nvSpPr>
          <p:cNvPr id="5" name="Content Placeholder 4">
            <a:extLst>
              <a:ext uri="{FF2B5EF4-FFF2-40B4-BE49-F238E27FC236}">
                <a16:creationId xmlns:a16="http://schemas.microsoft.com/office/drawing/2014/main" id="{7FCBCB87-1EBF-4E79-8FE9-506068F42D92}"/>
              </a:ext>
            </a:extLst>
          </p:cNvPr>
          <p:cNvSpPr>
            <a:spLocks noGrp="1"/>
          </p:cNvSpPr>
          <p:nvPr>
            <p:ph idx="1"/>
          </p:nvPr>
        </p:nvSpPr>
        <p:spPr>
          <a:xfrm>
            <a:off x="207383" y="1979213"/>
            <a:ext cx="11403424" cy="3879586"/>
          </a:xfrm>
        </p:spPr>
        <p:txBody>
          <a:bodyPr vert="horz" lIns="91440" tIns="45720" rIns="91440" bIns="45720" rtlCol="0" anchor="ctr">
            <a:noAutofit/>
          </a:bodyPr>
          <a:lstStyle/>
          <a:p>
            <a:pPr marL="305435" indent="-305435"/>
            <a:r>
              <a:rPr lang="en-US" sz="1400">
                <a:ea typeface="+mn-lt"/>
                <a:cs typeface="+mn-lt"/>
              </a:rPr>
              <a:t>The symptoms of heart disease depend on the specific type a person has. Also, some heart conditions cause no symptoms at </a:t>
            </a:r>
            <a:r>
              <a:rPr lang="en-US" sz="1400" err="1">
                <a:ea typeface="+mn-lt"/>
                <a:cs typeface="+mn-lt"/>
              </a:rPr>
              <a:t>all.The</a:t>
            </a:r>
            <a:r>
              <a:rPr lang="en-US" sz="1400">
                <a:ea typeface="+mn-lt"/>
                <a:cs typeface="+mn-lt"/>
              </a:rPr>
              <a:t> following symptoms may indicate a heart problem:</a:t>
            </a:r>
            <a:endParaRPr lang="en-US" sz="1400"/>
          </a:p>
          <a:p>
            <a:pPr marL="305435" indent="-305435"/>
            <a:r>
              <a:rPr lang="en-US" sz="1400">
                <a:ea typeface="+mn-lt"/>
                <a:cs typeface="+mn-lt"/>
              </a:rPr>
              <a:t>angina, or chest pain</a:t>
            </a:r>
            <a:endParaRPr lang="en-US" sz="1400"/>
          </a:p>
          <a:p>
            <a:pPr marL="305435" indent="-305435"/>
            <a:r>
              <a:rPr lang="en-US" sz="1400">
                <a:ea typeface="+mn-lt"/>
                <a:cs typeface="+mn-lt"/>
              </a:rPr>
              <a:t>difficulty breathing fatigue and lightheadedness and swelling due to fluid retention, or edema</a:t>
            </a:r>
            <a:endParaRPr lang="en-US" sz="1400"/>
          </a:p>
          <a:p>
            <a:pPr marL="305435" indent="-305435"/>
            <a:r>
              <a:rPr lang="en-US" sz="1400">
                <a:ea typeface="+mn-lt"/>
                <a:cs typeface="+mn-lt"/>
              </a:rPr>
              <a:t>In children, the symptoms of a congenital heart defect may include cyanosis, or a blue tinge to the skin, and an inability to exercise.</a:t>
            </a:r>
            <a:endParaRPr lang="en-US" sz="1400"/>
          </a:p>
          <a:p>
            <a:pPr marL="305435" indent="-305435"/>
            <a:r>
              <a:rPr lang="en-US" sz="1400">
                <a:ea typeface="+mn-lt"/>
                <a:cs typeface="+mn-lt"/>
              </a:rPr>
              <a:t>Some signs and symptoms that could indicate heart attack include:</a:t>
            </a:r>
            <a:endParaRPr lang="en-US" sz="1400"/>
          </a:p>
          <a:p>
            <a:pPr marL="305435" indent="-305435"/>
            <a:r>
              <a:rPr lang="en-US" sz="1400">
                <a:ea typeface="+mn-lt"/>
                <a:cs typeface="+mn-lt"/>
              </a:rPr>
              <a:t>Sweating, arm, jaw, back, or leg pain</a:t>
            </a:r>
            <a:endParaRPr lang="en-US" sz="1400"/>
          </a:p>
          <a:p>
            <a:pPr marL="305435" indent="-305435"/>
            <a:r>
              <a:rPr lang="en-US" sz="1400">
                <a:ea typeface="+mn-lt"/>
                <a:cs typeface="+mn-lt"/>
              </a:rPr>
              <a:t>a choking sensation</a:t>
            </a:r>
            <a:endParaRPr lang="en-US" sz="1400"/>
          </a:p>
          <a:p>
            <a:pPr marL="305435" indent="-305435"/>
            <a:r>
              <a:rPr lang="en-US" sz="1400">
                <a:ea typeface="+mn-lt"/>
                <a:cs typeface="+mn-lt"/>
              </a:rPr>
              <a:t>swollen ankles , fatigue</a:t>
            </a:r>
            <a:endParaRPr lang="en-US" sz="1400"/>
          </a:p>
          <a:p>
            <a:pPr marL="305435" indent="-305435"/>
            <a:r>
              <a:rPr lang="en-US" sz="1400">
                <a:ea typeface="+mn-lt"/>
                <a:cs typeface="+mn-lt"/>
              </a:rPr>
              <a:t>an irregular heartbeat</a:t>
            </a:r>
            <a:endParaRPr lang="en-US" sz="1400"/>
          </a:p>
          <a:p>
            <a:pPr marL="305435" indent="-305435"/>
            <a:endParaRPr lang="en-US"/>
          </a:p>
        </p:txBody>
      </p:sp>
    </p:spTree>
    <p:extLst>
      <p:ext uri="{BB962C8B-B14F-4D97-AF65-F5344CB8AC3E}">
        <p14:creationId xmlns:p14="http://schemas.microsoft.com/office/powerpoint/2010/main" val="4239218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CF0CB4E0-C19B-4A41-A264-C532A71AA796}"/>
              </a:ext>
            </a:extLst>
          </p:cNvPr>
          <p:cNvSpPr>
            <a:spLocks noGrp="1"/>
          </p:cNvSpPr>
          <p:nvPr>
            <p:ph type="body" sz="half" idx="2"/>
          </p:nvPr>
        </p:nvSpPr>
        <p:spPr>
          <a:xfrm>
            <a:off x="8119868" y="5356067"/>
            <a:ext cx="3625595" cy="1000782"/>
          </a:xfrm>
        </p:spPr>
        <p:txBody>
          <a:bodyPr/>
          <a:lstStyle/>
          <a:p>
            <a:r>
              <a:rPr lang="en-US">
                <a:latin typeface="Times New Roman" panose="02020603050405020304" pitchFamily="18" charset="0"/>
                <a:cs typeface="Times New Roman" panose="02020603050405020304" pitchFamily="18" charset="0"/>
              </a:rPr>
              <a:t>Phase 2</a:t>
            </a:r>
          </a:p>
        </p:txBody>
      </p:sp>
      <p:sp>
        <p:nvSpPr>
          <p:cNvPr id="4" name="Title 3">
            <a:extLst>
              <a:ext uri="{FF2B5EF4-FFF2-40B4-BE49-F238E27FC236}">
                <a16:creationId xmlns:a16="http://schemas.microsoft.com/office/drawing/2014/main" id="{40B74A8F-56B7-46BD-9FAA-6AF6C59B3A10}"/>
              </a:ext>
            </a:extLst>
          </p:cNvPr>
          <p:cNvSpPr>
            <a:spLocks noGrp="1"/>
          </p:cNvSpPr>
          <p:nvPr>
            <p:ph type="title"/>
          </p:nvPr>
        </p:nvSpPr>
        <p:spPr>
          <a:xfrm>
            <a:off x="8119869" y="453642"/>
            <a:ext cx="3625595" cy="4826023"/>
          </a:xfrm>
        </p:spPr>
        <p:txBody>
          <a:bodyPr anchor="ctr">
            <a:normAutofit/>
          </a:bodyPr>
          <a:lstStyle/>
          <a:p>
            <a:r>
              <a:rPr lang="en-US" b="1">
                <a:latin typeface="Times New Roman" panose="02020603050405020304" pitchFamily="18" charset="0"/>
                <a:cs typeface="Times New Roman" panose="02020603050405020304" pitchFamily="18" charset="0"/>
              </a:rPr>
              <a:t>Method used in this PREDICTION </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models </a:t>
            </a:r>
          </a:p>
        </p:txBody>
      </p:sp>
      <p:pic>
        <p:nvPicPr>
          <p:cNvPr id="7" name="Picture 6">
            <a:extLst>
              <a:ext uri="{FF2B5EF4-FFF2-40B4-BE49-F238E27FC236}">
                <a16:creationId xmlns:a16="http://schemas.microsoft.com/office/drawing/2014/main" id="{A4344F8A-33FA-446D-8F32-A329555388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747" r="21813" b="1"/>
          <a:stretch/>
        </p:blipFill>
        <p:spPr>
          <a:xfrm>
            <a:off x="439766" y="482217"/>
            <a:ext cx="7602421" cy="5903207"/>
          </a:xfrm>
          <a:prstGeom prst="rect">
            <a:avLst/>
          </a:prstGeom>
          <a:noFill/>
        </p:spPr>
      </p:pic>
      <p:sp>
        <p:nvSpPr>
          <p:cNvPr id="3" name="Footer Placeholder 2">
            <a:extLst>
              <a:ext uri="{FF2B5EF4-FFF2-40B4-BE49-F238E27FC236}">
                <a16:creationId xmlns:a16="http://schemas.microsoft.com/office/drawing/2014/main" id="{FDAEA76C-D971-4C47-A67C-F30616809225}"/>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2" name="Slide Number Placeholder 1">
            <a:extLst>
              <a:ext uri="{FF2B5EF4-FFF2-40B4-BE49-F238E27FC236}">
                <a16:creationId xmlns:a16="http://schemas.microsoft.com/office/drawing/2014/main" id="{EEB97B04-8FD2-4802-B347-CEA2D2330764}"/>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51</a:t>
            </a:fld>
            <a:endParaRPr lang="en-US"/>
          </a:p>
        </p:txBody>
      </p:sp>
    </p:spTree>
    <p:extLst>
      <p:ext uri="{BB962C8B-B14F-4D97-AF65-F5344CB8AC3E}">
        <p14:creationId xmlns:p14="http://schemas.microsoft.com/office/powerpoint/2010/main" val="4041283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B88D2-2166-4D52-8FF7-BC7420D4BB0D}"/>
              </a:ext>
            </a:extLst>
          </p:cNvPr>
          <p:cNvSpPr>
            <a:spLocks noGrp="1"/>
          </p:cNvSpPr>
          <p:nvPr>
            <p:ph type="sldNum" sz="quarter" idx="12"/>
          </p:nvPr>
        </p:nvSpPr>
        <p:spPr/>
        <p:txBody>
          <a:bodyPr/>
          <a:lstStyle/>
          <a:p>
            <a:fld id="{3A98EE3D-8CD1-4C3F-BD1C-C98C9596463C}" type="slidenum">
              <a:rPr lang="en-US" smtClean="0"/>
              <a:t>52</a:t>
            </a:fld>
            <a:endParaRPr lang="en-US"/>
          </a:p>
        </p:txBody>
      </p:sp>
      <p:sp>
        <p:nvSpPr>
          <p:cNvPr id="3" name="Footer Placeholder 2">
            <a:extLst>
              <a:ext uri="{FF2B5EF4-FFF2-40B4-BE49-F238E27FC236}">
                <a16:creationId xmlns:a16="http://schemas.microsoft.com/office/drawing/2014/main" id="{99ED9D1A-C479-4F93-B4ED-5E63422EFB49}"/>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8A3D7ABF-C977-494A-A155-B4B2B20B4772}"/>
              </a:ext>
            </a:extLst>
          </p:cNvPr>
          <p:cNvSpPr>
            <a:spLocks noGrp="1"/>
          </p:cNvSpPr>
          <p:nvPr>
            <p:ph type="title"/>
          </p:nvPr>
        </p:nvSpPr>
        <p:spPr/>
        <p:txBody>
          <a:bodyPr/>
          <a:lstStyle/>
          <a:p>
            <a:r>
              <a:rPr lang="en-US" sz="3200" b="1">
                <a:latin typeface="Times New Roman" panose="02020603050405020304" pitchFamily="18" charset="0"/>
                <a:cs typeface="Times New Roman" panose="02020603050405020304" pitchFamily="18" charset="0"/>
              </a:rPr>
              <a:t>K-Nearest Neighbor(KNN) Algorithm</a:t>
            </a:r>
          </a:p>
          <a:p>
            <a:endParaRPr lang="en-US" b="1">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EDE0ABFB-9D7B-44F6-BDAF-BAC69EA892AD}"/>
              </a:ext>
            </a:extLst>
          </p:cNvPr>
          <p:cNvSpPr>
            <a:spLocks noGrp="1"/>
          </p:cNvSpPr>
          <p:nvPr>
            <p:ph idx="1"/>
          </p:nvPr>
        </p:nvSpPr>
        <p:spPr>
          <a:xfrm>
            <a:off x="290247" y="1972678"/>
            <a:ext cx="11625360" cy="4260193"/>
          </a:xfrm>
        </p:spPr>
        <p:txBody>
          <a:bodyPr>
            <a:normAutofit/>
          </a:bodyPr>
          <a:lstStyle/>
          <a:p>
            <a:pPr marL="305435" indent="-305435"/>
            <a:r>
              <a:rPr lang="en-US">
                <a:latin typeface="Times New Roman"/>
                <a:ea typeface="+mn-lt"/>
                <a:cs typeface="Times New Roman"/>
              </a:rPr>
              <a:t>K-Nearest </a:t>
            </a:r>
            <a:r>
              <a:rPr lang="en-US" err="1">
                <a:latin typeface="Times New Roman"/>
                <a:ea typeface="+mn-lt"/>
                <a:cs typeface="Times New Roman"/>
              </a:rPr>
              <a:t>Neighbour</a:t>
            </a:r>
            <a:r>
              <a:rPr lang="en-US">
                <a:latin typeface="Times New Roman"/>
                <a:ea typeface="+mn-lt"/>
                <a:cs typeface="Times New Roman"/>
              </a:rPr>
              <a:t> is one of the simplest Machine Learning algorithms based on Supervised Learning technique.</a:t>
            </a:r>
            <a:endParaRPr lang="en-US">
              <a:latin typeface="Times New Roman"/>
              <a:cs typeface="Times New Roman"/>
            </a:endParaRPr>
          </a:p>
          <a:p>
            <a:pPr marL="305435" indent="-305435"/>
            <a:r>
              <a:rPr lang="en-US">
                <a:latin typeface="Times New Roman"/>
                <a:ea typeface="+mn-lt"/>
                <a:cs typeface="Times New Roman"/>
              </a:rPr>
              <a:t>K-NN algorithm assumes the similarity between the new case/data and available cases and put the new case into the category that is most similar to the available categories.</a:t>
            </a:r>
            <a:endParaRPr lang="en-US">
              <a:latin typeface="Times New Roman"/>
              <a:cs typeface="Times New Roman"/>
            </a:endParaRPr>
          </a:p>
          <a:p>
            <a:pPr marL="305435" indent="-305435"/>
            <a:r>
              <a:rPr lang="en-US">
                <a:latin typeface="Times New Roman" panose="02020603050405020304" pitchFamily="18" charset="0"/>
                <a:ea typeface="+mn-lt"/>
                <a:cs typeface="Times New Roman" panose="02020603050405020304" pitchFamily="18" charset="0"/>
              </a:rPr>
              <a:t>K-NN algorithm stores all the available data and classifies a new data point based on the similarity. This means when new data appears then it can be easily classified into a well suite category by using K- NN algorithm.</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ea typeface="+mn-lt"/>
                <a:cs typeface="Times New Roman" panose="02020603050405020304" pitchFamily="18" charset="0"/>
              </a:rPr>
              <a:t>K-NN algorithm can be used for Regression as well as for Classification but mostly it is used for the Classification problems.</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ea typeface="+mn-lt"/>
                <a:cs typeface="Times New Roman" panose="02020603050405020304" pitchFamily="18" charset="0"/>
              </a:rPr>
              <a:t>K-NN is a </a:t>
            </a:r>
            <a:r>
              <a:rPr lang="en-US" b="1">
                <a:latin typeface="Times New Roman" panose="02020603050405020304" pitchFamily="18" charset="0"/>
                <a:ea typeface="+mn-lt"/>
                <a:cs typeface="Times New Roman" panose="02020603050405020304" pitchFamily="18" charset="0"/>
              </a:rPr>
              <a:t>non-parametric algorithm</a:t>
            </a:r>
            <a:r>
              <a:rPr lang="en-US">
                <a:latin typeface="Times New Roman" panose="02020603050405020304" pitchFamily="18" charset="0"/>
                <a:ea typeface="+mn-lt"/>
                <a:cs typeface="Times New Roman" panose="02020603050405020304" pitchFamily="18" charset="0"/>
              </a:rPr>
              <a:t>, which means it does not make any assumption on underlying data.</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panose="02020603050405020304" pitchFamily="18" charset="0"/>
                <a:ea typeface="+mn-lt"/>
                <a:cs typeface="Times New Roman" panose="02020603050405020304" pitchFamily="18" charset="0"/>
              </a:rPr>
              <a:t>It is also called a </a:t>
            </a:r>
            <a:r>
              <a:rPr lang="en-US" b="1">
                <a:latin typeface="Times New Roman" panose="02020603050405020304" pitchFamily="18" charset="0"/>
                <a:ea typeface="+mn-lt"/>
                <a:cs typeface="Times New Roman" panose="02020603050405020304" pitchFamily="18" charset="0"/>
              </a:rPr>
              <a:t>lazy learner algorithm</a:t>
            </a:r>
            <a:r>
              <a:rPr lang="en-US">
                <a:latin typeface="Times New Roman" panose="02020603050405020304" pitchFamily="18" charset="0"/>
                <a:ea typeface="+mn-lt"/>
                <a:cs typeface="Times New Roman" panose="02020603050405020304" pitchFamily="18" charset="0"/>
              </a:rPr>
              <a:t> because it does not learn from the training set immediately instead it stores the dataset and at the time of classification, it performs an action on the dataset.</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a:ea typeface="+mn-lt"/>
                <a:cs typeface="Times New Roman"/>
              </a:rPr>
              <a:t>KNN algorithm at the training phase just stores the dataset and when it gets new data, then it classifies that data into a category that is much similar to the new data.</a:t>
            </a:r>
            <a:endParaRPr lang="en-US">
              <a:latin typeface="Times New Roman"/>
              <a:cs typeface="Times New Roman"/>
            </a:endParaRPr>
          </a:p>
          <a:p>
            <a:pPr marL="305435" indent="-305435"/>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616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1643AC-64D6-4324-B9F5-0CAB1258F3C4}"/>
              </a:ext>
            </a:extLst>
          </p:cNvPr>
          <p:cNvSpPr>
            <a:spLocks noGrp="1"/>
          </p:cNvSpPr>
          <p:nvPr>
            <p:ph type="sldNum" sz="quarter" idx="12"/>
          </p:nvPr>
        </p:nvSpPr>
        <p:spPr/>
        <p:txBody>
          <a:bodyPr/>
          <a:lstStyle/>
          <a:p>
            <a:fld id="{3A98EE3D-8CD1-4C3F-BD1C-C98C9596463C}" type="slidenum">
              <a:rPr lang="en-US" smtClean="0"/>
              <a:pPr/>
              <a:t>53</a:t>
            </a:fld>
            <a:endParaRPr lang="en-US"/>
          </a:p>
        </p:txBody>
      </p:sp>
      <p:sp>
        <p:nvSpPr>
          <p:cNvPr id="3" name="Footer Placeholder 2">
            <a:extLst>
              <a:ext uri="{FF2B5EF4-FFF2-40B4-BE49-F238E27FC236}">
                <a16:creationId xmlns:a16="http://schemas.microsoft.com/office/drawing/2014/main" id="{D37CECC7-8884-4477-B5E0-3D6BC399E72D}"/>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2F9EE708-4EEA-4A7E-B0BF-F1303D510824}"/>
              </a:ext>
            </a:extLst>
          </p:cNvPr>
          <p:cNvSpPr>
            <a:spLocks noGrp="1"/>
          </p:cNvSpPr>
          <p:nvPr>
            <p:ph type="title"/>
          </p:nvPr>
        </p:nvSpPr>
        <p:spPr/>
        <p:txBody>
          <a:bodyPr>
            <a:normAutofit/>
          </a:bodyPr>
          <a:lstStyle/>
          <a:p>
            <a:r>
              <a:rPr lang="en-US" sz="2400" b="1">
                <a:latin typeface="Times New Roman" panose="02020603050405020304" pitchFamily="18" charset="0"/>
                <a:ea typeface="+mj-lt"/>
                <a:cs typeface="Times New Roman" panose="02020603050405020304" pitchFamily="18" charset="0"/>
              </a:rPr>
              <a:t>K-Nearest Neighbor(KNN) Algorithm APPLIED TO HEARTS DISEASE </a:t>
            </a:r>
            <a:endParaRPr lang="en-US" sz="2400" b="1">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id="{B1BBE599-2350-4038-8974-CE0448789C52}"/>
              </a:ext>
            </a:extLst>
          </p:cNvPr>
          <p:cNvPicPr>
            <a:picLocks noGrp="1" noChangeAspect="1"/>
          </p:cNvPicPr>
          <p:nvPr>
            <p:ph idx="1"/>
          </p:nvPr>
        </p:nvPicPr>
        <p:blipFill>
          <a:blip r:embed="rId2"/>
          <a:stretch>
            <a:fillRect/>
          </a:stretch>
        </p:blipFill>
        <p:spPr>
          <a:xfrm>
            <a:off x="1128712" y="2286097"/>
            <a:ext cx="9934575" cy="3467100"/>
          </a:xfrm>
        </p:spPr>
      </p:pic>
    </p:spTree>
    <p:extLst>
      <p:ext uri="{BB962C8B-B14F-4D97-AF65-F5344CB8AC3E}">
        <p14:creationId xmlns:p14="http://schemas.microsoft.com/office/powerpoint/2010/main" val="2002931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750FB9-783B-4E39-8CFC-0602C965D870}"/>
              </a:ext>
            </a:extLst>
          </p:cNvPr>
          <p:cNvSpPr>
            <a:spLocks noGrp="1"/>
          </p:cNvSpPr>
          <p:nvPr>
            <p:ph type="sldNum" sz="quarter" idx="12"/>
          </p:nvPr>
        </p:nvSpPr>
        <p:spPr/>
        <p:txBody>
          <a:bodyPr/>
          <a:lstStyle/>
          <a:p>
            <a:fld id="{3A98EE3D-8CD1-4C3F-BD1C-C98C9596463C}" type="slidenum">
              <a:rPr lang="en-US" smtClean="0"/>
              <a:t>54</a:t>
            </a:fld>
            <a:endParaRPr lang="en-US"/>
          </a:p>
        </p:txBody>
      </p:sp>
      <p:sp>
        <p:nvSpPr>
          <p:cNvPr id="3" name="Footer Placeholder 2">
            <a:extLst>
              <a:ext uri="{FF2B5EF4-FFF2-40B4-BE49-F238E27FC236}">
                <a16:creationId xmlns:a16="http://schemas.microsoft.com/office/drawing/2014/main" id="{09600C37-3CD1-48F4-B9B3-1140D9465739}"/>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582589D4-855D-4C69-87FD-FF8CEC73DA3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Final PREDICTION..</a:t>
            </a:r>
          </a:p>
        </p:txBody>
      </p:sp>
      <p:pic>
        <p:nvPicPr>
          <p:cNvPr id="6" name="Picture 6">
            <a:extLst>
              <a:ext uri="{FF2B5EF4-FFF2-40B4-BE49-F238E27FC236}">
                <a16:creationId xmlns:a16="http://schemas.microsoft.com/office/drawing/2014/main" id="{1DD5547E-3AD8-42CD-B492-450B162C658F}"/>
              </a:ext>
            </a:extLst>
          </p:cNvPr>
          <p:cNvPicPr>
            <a:picLocks noGrp="1" noChangeAspect="1"/>
          </p:cNvPicPr>
          <p:nvPr>
            <p:ph idx="1"/>
          </p:nvPr>
        </p:nvPicPr>
        <p:blipFill>
          <a:blip r:embed="rId2"/>
          <a:stretch>
            <a:fillRect/>
          </a:stretch>
        </p:blipFill>
        <p:spPr>
          <a:xfrm>
            <a:off x="1200677" y="2180496"/>
            <a:ext cx="10012317" cy="4038521"/>
          </a:xfrm>
        </p:spPr>
      </p:pic>
    </p:spTree>
    <p:extLst>
      <p:ext uri="{BB962C8B-B14F-4D97-AF65-F5344CB8AC3E}">
        <p14:creationId xmlns:p14="http://schemas.microsoft.com/office/powerpoint/2010/main" val="1903014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7AA1CD-EE7E-4AC0-AC85-ECCE0FBC24C4}"/>
              </a:ext>
            </a:extLst>
          </p:cNvPr>
          <p:cNvSpPr>
            <a:spLocks noGrp="1"/>
          </p:cNvSpPr>
          <p:nvPr>
            <p:ph type="sldNum" sz="quarter" idx="12"/>
          </p:nvPr>
        </p:nvSpPr>
        <p:spPr/>
        <p:txBody>
          <a:bodyPr/>
          <a:lstStyle/>
          <a:p>
            <a:fld id="{F603CDE5-C1D8-4EDD-870F-A498BAFA520F}" type="slidenum">
              <a:rPr lang="en-US" noProof="0" smtClean="0"/>
              <a:t>55</a:t>
            </a:fld>
            <a:endParaRPr lang="en-US" noProof="0"/>
          </a:p>
        </p:txBody>
      </p:sp>
      <p:sp>
        <p:nvSpPr>
          <p:cNvPr id="7" name="Footer Placeholder 6">
            <a:extLst>
              <a:ext uri="{FF2B5EF4-FFF2-40B4-BE49-F238E27FC236}">
                <a16:creationId xmlns:a16="http://schemas.microsoft.com/office/drawing/2014/main" id="{2E39EB58-06FB-457E-BD57-19D6F32C4BF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sp>
        <p:nvSpPr>
          <p:cNvPr id="9" name="TextBox 8">
            <a:extLst>
              <a:ext uri="{FF2B5EF4-FFF2-40B4-BE49-F238E27FC236}">
                <a16:creationId xmlns:a16="http://schemas.microsoft.com/office/drawing/2014/main" id="{1315144D-835B-45C2-971D-7CADB74F8200}"/>
              </a:ext>
            </a:extLst>
          </p:cNvPr>
          <p:cNvSpPr txBox="1"/>
          <p:nvPr/>
        </p:nvSpPr>
        <p:spPr>
          <a:xfrm>
            <a:off x="389566" y="816746"/>
            <a:ext cx="11412867" cy="1107996"/>
          </a:xfrm>
          <a:prstGeom prst="rect">
            <a:avLst/>
          </a:prstGeom>
          <a:noFill/>
        </p:spPr>
        <p:txBody>
          <a:bodyPr wrap="square" rtlCol="0">
            <a:spAutoFit/>
          </a:bodyPr>
          <a:lstStyle/>
          <a:p>
            <a:pPr algn="ctr"/>
            <a:r>
              <a:rPr lang="en-IN" sz="6600" b="1" u="sng">
                <a:latin typeface="Times New Roman" panose="02020603050405020304" pitchFamily="18" charset="0"/>
                <a:cs typeface="Times New Roman" panose="02020603050405020304" pitchFamily="18" charset="0"/>
              </a:rPr>
              <a:t>THANKYOU</a:t>
            </a:r>
          </a:p>
        </p:txBody>
      </p:sp>
      <p:pic>
        <p:nvPicPr>
          <p:cNvPr id="11" name="Picture 10">
            <a:extLst>
              <a:ext uri="{FF2B5EF4-FFF2-40B4-BE49-F238E27FC236}">
                <a16:creationId xmlns:a16="http://schemas.microsoft.com/office/drawing/2014/main" id="{11E2E1F4-4E00-45E1-83AB-CEBA52A13AA6}"/>
              </a:ext>
            </a:extLst>
          </p:cNvPr>
          <p:cNvPicPr>
            <a:picLocks noChangeAspect="1"/>
          </p:cNvPicPr>
          <p:nvPr/>
        </p:nvPicPr>
        <p:blipFill>
          <a:blip r:embed="rId2"/>
          <a:stretch>
            <a:fillRect/>
          </a:stretch>
        </p:blipFill>
        <p:spPr>
          <a:xfrm>
            <a:off x="3293384" y="2168555"/>
            <a:ext cx="5317956" cy="2840862"/>
          </a:xfrm>
          <a:prstGeom prst="rect">
            <a:avLst/>
          </a:prstGeom>
        </p:spPr>
      </p:pic>
    </p:spTree>
    <p:extLst>
      <p:ext uri="{BB962C8B-B14F-4D97-AF65-F5344CB8AC3E}">
        <p14:creationId xmlns:p14="http://schemas.microsoft.com/office/powerpoint/2010/main" val="324287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69E345-9281-4720-A25A-DFB395C37864}"/>
              </a:ext>
            </a:extLst>
          </p:cNvPr>
          <p:cNvSpPr>
            <a:spLocks noGrp="1"/>
          </p:cNvSpPr>
          <p:nvPr>
            <p:ph type="sldNum" sz="quarter" idx="12"/>
          </p:nvPr>
        </p:nvSpPr>
        <p:spPr/>
        <p:txBody>
          <a:bodyPr/>
          <a:lstStyle/>
          <a:p>
            <a:fld id="{F603CDE5-C1D8-4EDD-870F-A498BAFA520F}" type="slidenum">
              <a:rPr lang="en-US" noProof="0" smtClean="0"/>
              <a:t>6</a:t>
            </a:fld>
            <a:endParaRPr lang="en-US" noProof="0"/>
          </a:p>
        </p:txBody>
      </p:sp>
      <p:sp>
        <p:nvSpPr>
          <p:cNvPr id="3" name="Footer Placeholder 2">
            <a:extLst>
              <a:ext uri="{FF2B5EF4-FFF2-40B4-BE49-F238E27FC236}">
                <a16:creationId xmlns:a16="http://schemas.microsoft.com/office/drawing/2014/main" id="{8EE646E5-950D-4DB6-96E3-6607F5A4508B}"/>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endParaRPr lang="en-US"/>
          </a:p>
        </p:txBody>
      </p:sp>
      <p:pic>
        <p:nvPicPr>
          <p:cNvPr id="4" name="Picture 4" descr="Chart, pie chart&#10;&#10;Description automatically generated">
            <a:extLst>
              <a:ext uri="{FF2B5EF4-FFF2-40B4-BE49-F238E27FC236}">
                <a16:creationId xmlns:a16="http://schemas.microsoft.com/office/drawing/2014/main" id="{D63BC8D2-BC92-4829-B2C8-8B4E536026D8}"/>
              </a:ext>
            </a:extLst>
          </p:cNvPr>
          <p:cNvPicPr>
            <a:picLocks noChangeAspect="1"/>
          </p:cNvPicPr>
          <p:nvPr/>
        </p:nvPicPr>
        <p:blipFill>
          <a:blip r:embed="rId2"/>
          <a:stretch>
            <a:fillRect/>
          </a:stretch>
        </p:blipFill>
        <p:spPr>
          <a:xfrm>
            <a:off x="48017" y="1536080"/>
            <a:ext cx="8588679" cy="4704415"/>
          </a:xfrm>
          <a:prstGeom prst="rect">
            <a:avLst/>
          </a:prstGeom>
        </p:spPr>
      </p:pic>
      <p:pic>
        <p:nvPicPr>
          <p:cNvPr id="5" name="Picture 5" descr="Text&#10;&#10;Description automatically generated">
            <a:extLst>
              <a:ext uri="{FF2B5EF4-FFF2-40B4-BE49-F238E27FC236}">
                <a16:creationId xmlns:a16="http://schemas.microsoft.com/office/drawing/2014/main" id="{3FE408DB-CEBF-4C55-82D9-D5F0C40891EC}"/>
              </a:ext>
            </a:extLst>
          </p:cNvPr>
          <p:cNvPicPr>
            <a:picLocks noChangeAspect="1"/>
          </p:cNvPicPr>
          <p:nvPr/>
        </p:nvPicPr>
        <p:blipFill>
          <a:blip r:embed="rId3"/>
          <a:stretch>
            <a:fillRect/>
          </a:stretch>
        </p:blipFill>
        <p:spPr>
          <a:xfrm>
            <a:off x="5789114" y="778266"/>
            <a:ext cx="5801637" cy="1345331"/>
          </a:xfrm>
          <a:prstGeom prst="rect">
            <a:avLst/>
          </a:prstGeom>
        </p:spPr>
      </p:pic>
      <p:sp>
        <p:nvSpPr>
          <p:cNvPr id="6" name="TextBox 5">
            <a:extLst>
              <a:ext uri="{FF2B5EF4-FFF2-40B4-BE49-F238E27FC236}">
                <a16:creationId xmlns:a16="http://schemas.microsoft.com/office/drawing/2014/main" id="{61349AF2-82DD-4CEA-A8BA-0C376C392056}"/>
              </a:ext>
            </a:extLst>
          </p:cNvPr>
          <p:cNvSpPr txBox="1"/>
          <p:nvPr/>
        </p:nvSpPr>
        <p:spPr>
          <a:xfrm>
            <a:off x="1029222" y="1029222"/>
            <a:ext cx="2743199" cy="369332"/>
          </a:xfrm>
          <a:prstGeom prst="rect">
            <a:avLst/>
          </a:prstGeom>
          <a:solidFill>
            <a:schemeClr val="accent3">
              <a:lumMod val="60000"/>
              <a:lumOff val="40000"/>
            </a:schemeClr>
          </a:solid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Research on influenza virus</a:t>
            </a:r>
          </a:p>
        </p:txBody>
      </p:sp>
    </p:spTree>
    <p:extLst>
      <p:ext uri="{BB962C8B-B14F-4D97-AF65-F5344CB8AC3E}">
        <p14:creationId xmlns:p14="http://schemas.microsoft.com/office/powerpoint/2010/main" val="3685846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048FF-90AF-4D98-B06B-A0B200F26811}"/>
              </a:ext>
            </a:extLst>
          </p:cNvPr>
          <p:cNvSpPr>
            <a:spLocks noGrp="1"/>
          </p:cNvSpPr>
          <p:nvPr>
            <p:ph type="sldNum" sz="quarter" idx="12"/>
          </p:nvPr>
        </p:nvSpPr>
        <p:spPr/>
        <p:txBody>
          <a:bodyPr/>
          <a:lstStyle/>
          <a:p>
            <a:fld id="{F603CDE5-C1D8-4EDD-870F-A498BAFA520F}" type="slidenum">
              <a:rPr lang="en-US" noProof="0" smtClean="0"/>
              <a:t>7</a:t>
            </a:fld>
            <a:endParaRPr lang="en-US" noProof="0"/>
          </a:p>
        </p:txBody>
      </p:sp>
      <p:sp>
        <p:nvSpPr>
          <p:cNvPr id="3" name="Footer Placeholder 2">
            <a:extLst>
              <a:ext uri="{FF2B5EF4-FFF2-40B4-BE49-F238E27FC236}">
                <a16:creationId xmlns:a16="http://schemas.microsoft.com/office/drawing/2014/main" id="{DA31AD3F-6A3C-44DE-9EEF-9F31491EB741}"/>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descr="Graphical user interface, application&#10;&#10;Description automatically generated">
            <a:extLst>
              <a:ext uri="{FF2B5EF4-FFF2-40B4-BE49-F238E27FC236}">
                <a16:creationId xmlns:a16="http://schemas.microsoft.com/office/drawing/2014/main" id="{015826B9-7CE3-4543-A6B2-6E4700FB10E7}"/>
              </a:ext>
            </a:extLst>
          </p:cNvPr>
          <p:cNvPicPr>
            <a:picLocks noChangeAspect="1"/>
          </p:cNvPicPr>
          <p:nvPr/>
        </p:nvPicPr>
        <p:blipFill>
          <a:blip r:embed="rId2"/>
          <a:stretch>
            <a:fillRect/>
          </a:stretch>
        </p:blipFill>
        <p:spPr>
          <a:xfrm>
            <a:off x="402921" y="1219209"/>
            <a:ext cx="11584487" cy="5129390"/>
          </a:xfrm>
          <a:prstGeom prst="rect">
            <a:avLst/>
          </a:prstGeom>
        </p:spPr>
      </p:pic>
      <p:sp>
        <p:nvSpPr>
          <p:cNvPr id="5" name="TextBox 4">
            <a:extLst>
              <a:ext uri="{FF2B5EF4-FFF2-40B4-BE49-F238E27FC236}">
                <a16:creationId xmlns:a16="http://schemas.microsoft.com/office/drawing/2014/main" id="{F80AEB4F-594A-4DA9-AF98-85ADDC01C855}"/>
              </a:ext>
            </a:extLst>
          </p:cNvPr>
          <p:cNvSpPr txBox="1"/>
          <p:nvPr/>
        </p:nvSpPr>
        <p:spPr>
          <a:xfrm>
            <a:off x="799578" y="977030"/>
            <a:ext cx="2743199" cy="369332"/>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Research on Influenza Virus</a:t>
            </a:r>
          </a:p>
        </p:txBody>
      </p:sp>
    </p:spTree>
    <p:extLst>
      <p:ext uri="{BB962C8B-B14F-4D97-AF65-F5344CB8AC3E}">
        <p14:creationId xmlns:p14="http://schemas.microsoft.com/office/powerpoint/2010/main" val="322193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6F326-6170-4966-BAE8-946436BF3FA1}"/>
              </a:ext>
            </a:extLst>
          </p:cNvPr>
          <p:cNvSpPr>
            <a:spLocks noGrp="1"/>
          </p:cNvSpPr>
          <p:nvPr>
            <p:ph type="sldNum" sz="quarter" idx="12"/>
          </p:nvPr>
        </p:nvSpPr>
        <p:spPr/>
        <p:txBody>
          <a:bodyPr/>
          <a:lstStyle/>
          <a:p>
            <a:fld id="{F603CDE5-C1D8-4EDD-870F-A498BAFA520F}" type="slidenum">
              <a:rPr lang="en-US" noProof="0" smtClean="0"/>
              <a:t>8</a:t>
            </a:fld>
            <a:endParaRPr lang="en-US" noProof="0"/>
          </a:p>
        </p:txBody>
      </p:sp>
      <p:sp>
        <p:nvSpPr>
          <p:cNvPr id="3" name="Footer Placeholder 2">
            <a:extLst>
              <a:ext uri="{FF2B5EF4-FFF2-40B4-BE49-F238E27FC236}">
                <a16:creationId xmlns:a16="http://schemas.microsoft.com/office/drawing/2014/main" id="{A56996FC-8247-4D41-9EB9-6DF4590D7ED2}"/>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descr="Chart, bar chart&#10;&#10;Description automatically generated">
            <a:extLst>
              <a:ext uri="{FF2B5EF4-FFF2-40B4-BE49-F238E27FC236}">
                <a16:creationId xmlns:a16="http://schemas.microsoft.com/office/drawing/2014/main" id="{3EC0ABEA-8B7C-4A8A-B285-E3B870E0E6F2}"/>
              </a:ext>
            </a:extLst>
          </p:cNvPr>
          <p:cNvPicPr>
            <a:picLocks noChangeAspect="1"/>
          </p:cNvPicPr>
          <p:nvPr/>
        </p:nvPicPr>
        <p:blipFill>
          <a:blip r:embed="rId2"/>
          <a:stretch>
            <a:fillRect/>
          </a:stretch>
        </p:blipFill>
        <p:spPr>
          <a:xfrm>
            <a:off x="810017" y="1077246"/>
            <a:ext cx="11146076" cy="5455069"/>
          </a:xfrm>
          <a:prstGeom prst="rect">
            <a:avLst/>
          </a:prstGeom>
        </p:spPr>
      </p:pic>
      <p:sp>
        <p:nvSpPr>
          <p:cNvPr id="5" name="TextBox 4">
            <a:extLst>
              <a:ext uri="{FF2B5EF4-FFF2-40B4-BE49-F238E27FC236}">
                <a16:creationId xmlns:a16="http://schemas.microsoft.com/office/drawing/2014/main" id="{8B067F01-330C-4EA0-B4E2-2C055F529419}"/>
              </a:ext>
            </a:extLst>
          </p:cNvPr>
          <p:cNvSpPr txBox="1"/>
          <p:nvPr/>
        </p:nvSpPr>
        <p:spPr>
          <a:xfrm>
            <a:off x="987469" y="716071"/>
            <a:ext cx="2743199" cy="369332"/>
          </a:xfrm>
          <a:prstGeom prst="rect">
            <a:avLst/>
          </a:prstGeom>
          <a:solidFill>
            <a:schemeClr val="tx2">
              <a:lumMod val="50000"/>
              <a:lumOff val="50000"/>
            </a:scheme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Research on Ebola Virus</a:t>
            </a:r>
          </a:p>
        </p:txBody>
      </p:sp>
      <p:pic>
        <p:nvPicPr>
          <p:cNvPr id="6" name="Picture 6" descr="Text&#10;&#10;Description automatically generated">
            <a:extLst>
              <a:ext uri="{FF2B5EF4-FFF2-40B4-BE49-F238E27FC236}">
                <a16:creationId xmlns:a16="http://schemas.microsoft.com/office/drawing/2014/main" id="{EBA90343-2C43-472F-8C37-EA4B7A040EAF}"/>
              </a:ext>
            </a:extLst>
          </p:cNvPr>
          <p:cNvPicPr>
            <a:picLocks noChangeAspect="1"/>
          </p:cNvPicPr>
          <p:nvPr/>
        </p:nvPicPr>
        <p:blipFill>
          <a:blip r:embed="rId3"/>
          <a:stretch>
            <a:fillRect/>
          </a:stretch>
        </p:blipFill>
        <p:spPr>
          <a:xfrm>
            <a:off x="1605601" y="1385107"/>
            <a:ext cx="3337883" cy="1167771"/>
          </a:xfrm>
          <a:prstGeom prst="rect">
            <a:avLst/>
          </a:prstGeom>
        </p:spPr>
      </p:pic>
    </p:spTree>
    <p:extLst>
      <p:ext uri="{BB962C8B-B14F-4D97-AF65-F5344CB8AC3E}">
        <p14:creationId xmlns:p14="http://schemas.microsoft.com/office/powerpoint/2010/main" val="102936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FCFD70-F524-4E46-BE10-55C6CD4A9171}"/>
              </a:ext>
            </a:extLst>
          </p:cNvPr>
          <p:cNvSpPr>
            <a:spLocks noGrp="1"/>
          </p:cNvSpPr>
          <p:nvPr>
            <p:ph type="sldNum" sz="quarter" idx="12"/>
          </p:nvPr>
        </p:nvSpPr>
        <p:spPr/>
        <p:txBody>
          <a:bodyPr/>
          <a:lstStyle/>
          <a:p>
            <a:fld id="{F603CDE5-C1D8-4EDD-870F-A498BAFA520F}" type="slidenum">
              <a:rPr lang="en-US" noProof="0" smtClean="0"/>
              <a:t>9</a:t>
            </a:fld>
            <a:endParaRPr lang="en-US" noProof="0"/>
          </a:p>
        </p:txBody>
      </p:sp>
      <p:sp>
        <p:nvSpPr>
          <p:cNvPr id="3" name="Footer Placeholder 2">
            <a:extLst>
              <a:ext uri="{FF2B5EF4-FFF2-40B4-BE49-F238E27FC236}">
                <a16:creationId xmlns:a16="http://schemas.microsoft.com/office/drawing/2014/main" id="{8F44BC34-8E94-4ED1-B5FE-FC6E8CFC6A5A}"/>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descr="A screenshot of a cell phone&#10;&#10;Description automatically generated">
            <a:extLst>
              <a:ext uri="{FF2B5EF4-FFF2-40B4-BE49-F238E27FC236}">
                <a16:creationId xmlns:a16="http://schemas.microsoft.com/office/drawing/2014/main" id="{F7A819D2-D7F1-43A8-AF8F-247CE4370F1C}"/>
              </a:ext>
            </a:extLst>
          </p:cNvPr>
          <p:cNvPicPr>
            <a:picLocks noChangeAspect="1"/>
          </p:cNvPicPr>
          <p:nvPr/>
        </p:nvPicPr>
        <p:blipFill>
          <a:blip r:embed="rId2"/>
          <a:stretch>
            <a:fillRect/>
          </a:stretch>
        </p:blipFill>
        <p:spPr>
          <a:xfrm>
            <a:off x="460558" y="1227554"/>
            <a:ext cx="11479650" cy="5291815"/>
          </a:xfrm>
          <a:prstGeom prst="rect">
            <a:avLst/>
          </a:prstGeom>
        </p:spPr>
      </p:pic>
      <p:sp>
        <p:nvSpPr>
          <p:cNvPr id="5" name="TextBox 4">
            <a:extLst>
              <a:ext uri="{FF2B5EF4-FFF2-40B4-BE49-F238E27FC236}">
                <a16:creationId xmlns:a16="http://schemas.microsoft.com/office/drawing/2014/main" id="{C4CFCE9F-575C-42C4-BD26-E476AFC29977}"/>
              </a:ext>
            </a:extLst>
          </p:cNvPr>
          <p:cNvSpPr txBox="1"/>
          <p:nvPr/>
        </p:nvSpPr>
        <p:spPr>
          <a:xfrm>
            <a:off x="870226" y="682486"/>
            <a:ext cx="2743200" cy="369332"/>
          </a:xfrm>
          <a:prstGeom prst="rect">
            <a:avLst/>
          </a:prstGeom>
          <a:solidFill>
            <a:srgbClr val="92D050"/>
          </a:solid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Research on Ebola Virus</a:t>
            </a:r>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7300FA6C-7618-4F16-BF5F-9A0DAFD2F0A1}"/>
              </a:ext>
            </a:extLst>
          </p:cNvPr>
          <p:cNvPicPr>
            <a:picLocks noChangeAspect="1"/>
          </p:cNvPicPr>
          <p:nvPr/>
        </p:nvPicPr>
        <p:blipFill>
          <a:blip r:embed="rId3"/>
          <a:stretch>
            <a:fillRect/>
          </a:stretch>
        </p:blipFill>
        <p:spPr>
          <a:xfrm>
            <a:off x="4056345" y="621303"/>
            <a:ext cx="3212926" cy="1064271"/>
          </a:xfrm>
          <a:prstGeom prst="rect">
            <a:avLst/>
          </a:prstGeom>
        </p:spPr>
      </p:pic>
    </p:spTree>
    <p:extLst>
      <p:ext uri="{BB962C8B-B14F-4D97-AF65-F5344CB8AC3E}">
        <p14:creationId xmlns:p14="http://schemas.microsoft.com/office/powerpoint/2010/main" val="586719332"/>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Classic-Corporate_Teach a Course_03_MO - v4.pptx" id="{D5AEBA98-7BE2-4600-B726-C10F88B0D5DD}" vid="{80972332-D852-4500-B88A-BEF94A57E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1835CC03B1AD46BAB3E8BD99030B4B" ma:contentTypeVersion="12" ma:contentTypeDescription="Create a new document." ma:contentTypeScope="" ma:versionID="e05d1604319fddfd337f1257fe6802c8">
  <xsd:schema xmlns:xsd="http://www.w3.org/2001/XMLSchema" xmlns:xs="http://www.w3.org/2001/XMLSchema" xmlns:p="http://schemas.microsoft.com/office/2006/metadata/properties" xmlns:ns3="999fd685-100b-4a06-9ed0-1a510e737171" xmlns:ns4="72c7b430-c7ce-4dc9-9179-be2f83b67b74" targetNamespace="http://schemas.microsoft.com/office/2006/metadata/properties" ma:root="true" ma:fieldsID="e5245e8f100bead02053be51a97a670f" ns3:_="" ns4:_="">
    <xsd:import namespace="999fd685-100b-4a06-9ed0-1a510e737171"/>
    <xsd:import namespace="72c7b430-c7ce-4dc9-9179-be2f83b67b7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fd685-100b-4a06-9ed0-1a510e7371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7b430-c7ce-4dc9-9179-be2f83b67b7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2c7b430-c7ce-4dc9-9179-be2f83b67b74" xsi:nil="true"/>
  </documentManagement>
</p:properties>
</file>

<file path=customXml/itemProps1.xml><?xml version="1.0" encoding="utf-8"?>
<ds:datastoreItem xmlns:ds="http://schemas.openxmlformats.org/officeDocument/2006/customXml" ds:itemID="{81225D5A-3A69-457C-B7D4-425712F5D40F}">
  <ds:schemaRefs>
    <ds:schemaRef ds:uri="http://schemas.microsoft.com/sharepoint/v3/contenttype/forms"/>
  </ds:schemaRefs>
</ds:datastoreItem>
</file>

<file path=customXml/itemProps2.xml><?xml version="1.0" encoding="utf-8"?>
<ds:datastoreItem xmlns:ds="http://schemas.openxmlformats.org/officeDocument/2006/customXml" ds:itemID="{CBC8B00A-9D61-4A27-93E1-1EF61CCC2D07}">
  <ds:schemaRefs>
    <ds:schemaRef ds:uri="72c7b430-c7ce-4dc9-9179-be2f83b67b74"/>
    <ds:schemaRef ds:uri="999fd685-100b-4a06-9ed0-1a510e7371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30AD4E0F-D5B9-4E85-A9F9-55FB534FCA93}">
  <ds:schemaRefs>
    <ds:schemaRef ds:uri="72c7b430-c7ce-4dc9-9179-be2f83b67b74"/>
    <ds:schemaRef ds:uri="999fd685-100b-4a06-9ed0-1a510e7371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{6ACB02A5-7FEF-4F56-BB61-F07D12D546F2}tf00870617_win32</Template>
  <TotalTime>0</TotalTime>
  <Words>2899</Words>
  <Application>Microsoft Office PowerPoint</Application>
  <PresentationFormat>Widescreen</PresentationFormat>
  <Paragraphs>277</Paragraphs>
  <Slides>55</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Britannic Bold</vt:lpstr>
      <vt:lpstr>Calibri</vt:lpstr>
      <vt:lpstr>Corbel</vt:lpstr>
      <vt:lpstr>Garamond</vt:lpstr>
      <vt:lpstr>Gill Sans MT</vt:lpstr>
      <vt:lpstr>Times New Roman</vt:lpstr>
      <vt:lpstr>Wingdings</vt:lpstr>
      <vt:lpstr>Wingdings 2</vt:lpstr>
      <vt:lpstr>DividendVTI</vt:lpstr>
      <vt:lpstr>Analysis and Prediction of effect of viral  diseases in Human + deployment</vt:lpstr>
      <vt:lpstr>Work-flow</vt:lpstr>
      <vt:lpstr>Demo Distributions</vt:lpstr>
      <vt:lpstr>PowerPoint Presentation</vt:lpstr>
      <vt:lpstr>Visualizations</vt:lpstr>
      <vt:lpstr>PowerPoint Presentation</vt:lpstr>
      <vt:lpstr>PowerPoint Presentation</vt:lpstr>
      <vt:lpstr>PowerPoint Presentation</vt:lpstr>
      <vt:lpstr>PowerPoint Presentation</vt:lpstr>
      <vt:lpstr>Statistical Research and analysis on covid-19 cases</vt:lpstr>
      <vt:lpstr>This analysis shows the correlation between the recovered/cured cases and the number of deaths in different states of India. As the number of cured cases increases, so does the number of deaths. </vt:lpstr>
      <vt:lpstr>PowerPoint Presentation</vt:lpstr>
      <vt:lpstr>PowerPoint Presentation</vt:lpstr>
      <vt:lpstr>PowerPoint Presentation</vt:lpstr>
      <vt:lpstr>Analysis and visualization Of DENGUE </vt:lpstr>
      <vt:lpstr>PowerPoint Presentation</vt:lpstr>
      <vt:lpstr>Confirmed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Predictions using datasets</vt:lpstr>
      <vt:lpstr>Why power bi?</vt:lpstr>
      <vt:lpstr>UNSUPERVISED LEARNING</vt:lpstr>
      <vt:lpstr>Understanding K-Means</vt:lpstr>
      <vt:lpstr>PowerPoint Presentation</vt:lpstr>
      <vt:lpstr>What is Apriori ?</vt:lpstr>
      <vt:lpstr>What is it all about ?</vt:lpstr>
      <vt:lpstr>Apriori Algoritghm </vt:lpstr>
      <vt:lpstr>Prediction Models</vt:lpstr>
      <vt:lpstr>Disease Prediction model review &amp; Accuracy</vt:lpstr>
      <vt:lpstr>Getting started with Prediction</vt:lpstr>
      <vt:lpstr>Model’s accuracy</vt:lpstr>
      <vt:lpstr>PowerPoint Presentation</vt:lpstr>
      <vt:lpstr>DISEASE PREDICTION USING MACHINE LEARNING </vt:lpstr>
      <vt:lpstr>Module description : </vt:lpstr>
      <vt:lpstr>GUI :  </vt:lpstr>
      <vt:lpstr>Result and conclusion : </vt:lpstr>
      <vt:lpstr>Few new Libraries Used</vt:lpstr>
      <vt:lpstr>Decision TRee </vt:lpstr>
      <vt:lpstr>Conclusion</vt:lpstr>
      <vt:lpstr>This graph here shows the relation of how the Confirmed cases were increasing in the few major countries on the Globe.</vt:lpstr>
      <vt:lpstr>Prediction on Deaths and confirmed cases due to covid-19</vt:lpstr>
      <vt:lpstr>Heart DISEASE PREDICTION</vt:lpstr>
      <vt:lpstr>Types of HEART DISEASES </vt:lpstr>
      <vt:lpstr>SYMPTOMS of heart DISEASE </vt:lpstr>
      <vt:lpstr>Method used in this PREDICTION  models </vt:lpstr>
      <vt:lpstr>K-Nearest Neighbor(KNN) Algorithm </vt:lpstr>
      <vt:lpstr>K-Nearest Neighbor(KNN) Algorithm APPLIED TO HEARTS DISEASE </vt:lpstr>
      <vt:lpstr>Final PREDICTION..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Prediction of effect of virus diseases in Human +deployment</dc:title>
  <dc:creator>KARTIKEY  GARG</dc:creator>
  <cp:lastModifiedBy>Ayan Bhatnagar</cp:lastModifiedBy>
  <cp:revision>3</cp:revision>
  <dcterms:created xsi:type="dcterms:W3CDTF">2020-09-17T12:15:35Z</dcterms:created>
  <dcterms:modified xsi:type="dcterms:W3CDTF">2021-04-26T09:02:44Z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0x010100CC1835CC03B1AD46BAB3E8BD99030B4B</vt:lpwstr>
  </property>
</Properties>
</file>